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744" r:id="rId4"/>
  </p:sldMasterIdLst>
  <p:notesMasterIdLst>
    <p:notesMasterId r:id="rId71"/>
  </p:notesMasterIdLst>
  <p:handoutMasterIdLst>
    <p:handoutMasterId r:id="rId72"/>
  </p:handoutMasterIdLst>
  <p:sldIdLst>
    <p:sldId id="439" r:id="rId5"/>
    <p:sldId id="257" r:id="rId6"/>
    <p:sldId id="369" r:id="rId7"/>
    <p:sldId id="376" r:id="rId8"/>
    <p:sldId id="371" r:id="rId9"/>
    <p:sldId id="374" r:id="rId10"/>
    <p:sldId id="375" r:id="rId11"/>
    <p:sldId id="377" r:id="rId12"/>
    <p:sldId id="380" r:id="rId13"/>
    <p:sldId id="382" r:id="rId14"/>
    <p:sldId id="400" r:id="rId15"/>
    <p:sldId id="437" r:id="rId16"/>
    <p:sldId id="381" r:id="rId17"/>
    <p:sldId id="450" r:id="rId18"/>
    <p:sldId id="378" r:id="rId19"/>
    <p:sldId id="402" r:id="rId20"/>
    <p:sldId id="403" r:id="rId21"/>
    <p:sldId id="448" r:id="rId22"/>
    <p:sldId id="449" r:id="rId23"/>
    <p:sldId id="383" r:id="rId24"/>
    <p:sldId id="406" r:id="rId25"/>
    <p:sldId id="407" r:id="rId26"/>
    <p:sldId id="404" r:id="rId27"/>
    <p:sldId id="405" r:id="rId28"/>
    <p:sldId id="379" r:id="rId29"/>
    <p:sldId id="386" r:id="rId30"/>
    <p:sldId id="387" r:id="rId31"/>
    <p:sldId id="385" r:id="rId32"/>
    <p:sldId id="409" r:id="rId33"/>
    <p:sldId id="410" r:id="rId34"/>
    <p:sldId id="412" r:id="rId35"/>
    <p:sldId id="411" r:id="rId36"/>
    <p:sldId id="414" r:id="rId37"/>
    <p:sldId id="384" r:id="rId38"/>
    <p:sldId id="389" r:id="rId39"/>
    <p:sldId id="416" r:id="rId40"/>
    <p:sldId id="418" r:id="rId41"/>
    <p:sldId id="419" r:id="rId42"/>
    <p:sldId id="440" r:id="rId43"/>
    <p:sldId id="394" r:id="rId44"/>
    <p:sldId id="395" r:id="rId45"/>
    <p:sldId id="420" r:id="rId46"/>
    <p:sldId id="399" r:id="rId47"/>
    <p:sldId id="422" r:id="rId48"/>
    <p:sldId id="423" r:id="rId49"/>
    <p:sldId id="425" r:id="rId50"/>
    <p:sldId id="427" r:id="rId51"/>
    <p:sldId id="428" r:id="rId52"/>
    <p:sldId id="424" r:id="rId53"/>
    <p:sldId id="438" r:id="rId54"/>
    <p:sldId id="429" r:id="rId55"/>
    <p:sldId id="391" r:id="rId56"/>
    <p:sldId id="430" r:id="rId57"/>
    <p:sldId id="431" r:id="rId58"/>
    <p:sldId id="432" r:id="rId59"/>
    <p:sldId id="433" r:id="rId60"/>
    <p:sldId id="434" r:id="rId61"/>
    <p:sldId id="435" r:id="rId62"/>
    <p:sldId id="392" r:id="rId63"/>
    <p:sldId id="436" r:id="rId64"/>
    <p:sldId id="441" r:id="rId65"/>
    <p:sldId id="442" r:id="rId66"/>
    <p:sldId id="444" r:id="rId67"/>
    <p:sldId id="445" r:id="rId68"/>
    <p:sldId id="446" r:id="rId69"/>
    <p:sldId id="447" r:id="rId7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000"/>
    <a:srgbClr val="318B71"/>
    <a:srgbClr val="FFFF00"/>
    <a:srgbClr val="1CADE4"/>
    <a:srgbClr val="212864"/>
    <a:srgbClr val="0B304C"/>
    <a:srgbClr val="000000"/>
    <a:srgbClr val="A4DEF4"/>
    <a:srgbClr val="77CEEF"/>
    <a:srgbClr val="D7D8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455" autoAdjust="0"/>
    <p:restoredTop sz="89988"/>
  </p:normalViewPr>
  <p:slideViewPr>
    <p:cSldViewPr snapToGrid="0">
      <p:cViewPr varScale="1">
        <p:scale>
          <a:sx n="126" d="100"/>
          <a:sy n="126" d="100"/>
        </p:scale>
        <p:origin x="164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6" d="100"/>
          <a:sy n="76" d="100"/>
        </p:scale>
        <p:origin x="3264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viewProps" Target="viewProp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tableStyles" Target="tableStyles.xml"/><Relationship Id="rId7" Type="http://schemas.openxmlformats.org/officeDocument/2006/relationships/slide" Target="slides/slide3.xml"/><Relationship Id="rId71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7494BD1-D8F6-C44B-8907-EABFE9C02BC9}" type="doc">
      <dgm:prSet loTypeId="urn:microsoft.com/office/officeart/2005/8/layout/orgChart1" loCatId="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9DDD6B1-3E95-6F49-A838-5A9823E90A65}">
      <dgm:prSet phldrT="[Text]"/>
      <dgm:spPr/>
      <dgm:t>
        <a:bodyPr/>
        <a:lstStyle/>
        <a:p>
          <a:r>
            <a:rPr lang="en-US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Statistical Learning</a:t>
          </a:r>
        </a:p>
      </dgm:t>
    </dgm:pt>
    <dgm:pt modelId="{35B481A3-F8D3-CB41-96F9-53DC6D2C9A27}" type="parTrans" cxnId="{93ED5084-C21F-B44F-9061-4D9A9CB340CA}">
      <dgm:prSet/>
      <dgm:spPr/>
      <dgm:t>
        <a:bodyPr/>
        <a:lstStyle/>
        <a:p>
          <a:endParaRPr lang="en-US">
            <a:latin typeface="Roboto" panose="02000000000000000000" pitchFamily="2" charset="0"/>
            <a:ea typeface="Roboto" panose="02000000000000000000" pitchFamily="2" charset="0"/>
            <a:cs typeface="Roboto" panose="02000000000000000000" pitchFamily="2" charset="0"/>
          </a:endParaRPr>
        </a:p>
      </dgm:t>
    </dgm:pt>
    <dgm:pt modelId="{E636CB90-F8F8-C740-80BF-2336A69B7D51}" type="sibTrans" cxnId="{93ED5084-C21F-B44F-9061-4D9A9CB340CA}">
      <dgm:prSet/>
      <dgm:spPr/>
      <dgm:t>
        <a:bodyPr/>
        <a:lstStyle/>
        <a:p>
          <a:endParaRPr lang="en-US">
            <a:latin typeface="Roboto" panose="02000000000000000000" pitchFamily="2" charset="0"/>
            <a:ea typeface="Roboto" panose="02000000000000000000" pitchFamily="2" charset="0"/>
            <a:cs typeface="Roboto" panose="02000000000000000000" pitchFamily="2" charset="0"/>
          </a:endParaRPr>
        </a:p>
      </dgm:t>
    </dgm:pt>
    <dgm:pt modelId="{4C8B5A1D-00F9-3841-94AF-DF005A1A9756}">
      <dgm:prSet phldrT="[Text]"/>
      <dgm:spPr/>
      <dgm:t>
        <a:bodyPr/>
        <a:lstStyle/>
        <a:p>
          <a:r>
            <a:rPr lang="en-US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Supervised Learning</a:t>
          </a:r>
        </a:p>
      </dgm:t>
    </dgm:pt>
    <dgm:pt modelId="{C4C7003A-1299-2343-ABA1-5603FA3A39C4}" type="parTrans" cxnId="{FBE8729E-1558-A245-B4AF-03D9120BB33C}">
      <dgm:prSet/>
      <dgm:spPr/>
      <dgm:t>
        <a:bodyPr/>
        <a:lstStyle/>
        <a:p>
          <a:endParaRPr lang="en-US">
            <a:latin typeface="Roboto" panose="02000000000000000000" pitchFamily="2" charset="0"/>
            <a:ea typeface="Roboto" panose="02000000000000000000" pitchFamily="2" charset="0"/>
            <a:cs typeface="Roboto" panose="02000000000000000000" pitchFamily="2" charset="0"/>
          </a:endParaRPr>
        </a:p>
      </dgm:t>
    </dgm:pt>
    <dgm:pt modelId="{1F15F798-1C68-7446-9C60-7CB3CB5BB737}" type="sibTrans" cxnId="{FBE8729E-1558-A245-B4AF-03D9120BB33C}">
      <dgm:prSet/>
      <dgm:spPr/>
      <dgm:t>
        <a:bodyPr/>
        <a:lstStyle/>
        <a:p>
          <a:endParaRPr lang="en-US">
            <a:latin typeface="Roboto" panose="02000000000000000000" pitchFamily="2" charset="0"/>
            <a:ea typeface="Roboto" panose="02000000000000000000" pitchFamily="2" charset="0"/>
            <a:cs typeface="Roboto" panose="02000000000000000000" pitchFamily="2" charset="0"/>
          </a:endParaRPr>
        </a:p>
      </dgm:t>
    </dgm:pt>
    <dgm:pt modelId="{E3B3FABF-9268-294E-9E28-92246BF1D551}">
      <dgm:prSet phldrT="[Text]"/>
      <dgm:spPr/>
      <dgm:t>
        <a:bodyPr/>
        <a:lstStyle/>
        <a:p>
          <a:r>
            <a:rPr lang="en-US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Unsupervised Learning</a:t>
          </a:r>
        </a:p>
      </dgm:t>
    </dgm:pt>
    <dgm:pt modelId="{1DA0001F-07B4-384E-95BF-C4CC7F07CB7B}" type="parTrans" cxnId="{C8A25C94-A033-7C44-99A6-F84AEBA05698}">
      <dgm:prSet/>
      <dgm:spPr/>
      <dgm:t>
        <a:bodyPr/>
        <a:lstStyle/>
        <a:p>
          <a:endParaRPr lang="en-US">
            <a:latin typeface="Roboto" panose="02000000000000000000" pitchFamily="2" charset="0"/>
            <a:ea typeface="Roboto" panose="02000000000000000000" pitchFamily="2" charset="0"/>
            <a:cs typeface="Roboto" panose="02000000000000000000" pitchFamily="2" charset="0"/>
          </a:endParaRPr>
        </a:p>
      </dgm:t>
    </dgm:pt>
    <dgm:pt modelId="{840EAC12-21CD-074E-B5AB-417006C76BDF}" type="sibTrans" cxnId="{C8A25C94-A033-7C44-99A6-F84AEBA05698}">
      <dgm:prSet/>
      <dgm:spPr/>
      <dgm:t>
        <a:bodyPr/>
        <a:lstStyle/>
        <a:p>
          <a:endParaRPr lang="en-US">
            <a:latin typeface="Roboto" panose="02000000000000000000" pitchFamily="2" charset="0"/>
            <a:ea typeface="Roboto" panose="02000000000000000000" pitchFamily="2" charset="0"/>
            <a:cs typeface="Roboto" panose="02000000000000000000" pitchFamily="2" charset="0"/>
          </a:endParaRPr>
        </a:p>
      </dgm:t>
    </dgm:pt>
    <dgm:pt modelId="{5020AB33-2651-3A44-A6E2-145D48D8A269}">
      <dgm:prSet phldrT="[Text]"/>
      <dgm:spPr/>
      <dgm:t>
        <a:bodyPr/>
        <a:lstStyle/>
        <a:p>
          <a:r>
            <a:rPr lang="en-US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Regression</a:t>
          </a:r>
        </a:p>
      </dgm:t>
    </dgm:pt>
    <dgm:pt modelId="{E58E53A3-BC8D-344A-BBA0-DA129CD9E500}" type="parTrans" cxnId="{CA498235-B1AC-A74C-A1E5-DE4AB8C1E620}">
      <dgm:prSet/>
      <dgm:spPr/>
      <dgm:t>
        <a:bodyPr/>
        <a:lstStyle/>
        <a:p>
          <a:endParaRPr lang="en-US"/>
        </a:p>
      </dgm:t>
    </dgm:pt>
    <dgm:pt modelId="{72B5D0EA-0CFB-EC4F-B232-B5B8DEDF5AE4}" type="sibTrans" cxnId="{CA498235-B1AC-A74C-A1E5-DE4AB8C1E620}">
      <dgm:prSet/>
      <dgm:spPr/>
      <dgm:t>
        <a:bodyPr/>
        <a:lstStyle/>
        <a:p>
          <a:endParaRPr lang="en-US"/>
        </a:p>
      </dgm:t>
    </dgm:pt>
    <dgm:pt modelId="{011E0F13-D509-EF45-8784-935A478FE73A}">
      <dgm:prSet phldrT="[Text]"/>
      <dgm:spPr/>
      <dgm:t>
        <a:bodyPr/>
        <a:lstStyle/>
        <a:p>
          <a:r>
            <a:rPr lang="en-US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Classification</a:t>
          </a:r>
        </a:p>
      </dgm:t>
    </dgm:pt>
    <dgm:pt modelId="{DBACF04C-8582-E14D-8F9A-FA84FB9A1C6C}" type="parTrans" cxnId="{BDA8AEB1-1C46-1F4D-A605-D2135C8EEF5A}">
      <dgm:prSet/>
      <dgm:spPr/>
      <dgm:t>
        <a:bodyPr/>
        <a:lstStyle/>
        <a:p>
          <a:endParaRPr lang="en-US"/>
        </a:p>
      </dgm:t>
    </dgm:pt>
    <dgm:pt modelId="{081003EC-FB52-3243-8BD2-C686ADCA54A9}" type="sibTrans" cxnId="{BDA8AEB1-1C46-1F4D-A605-D2135C8EEF5A}">
      <dgm:prSet/>
      <dgm:spPr/>
      <dgm:t>
        <a:bodyPr/>
        <a:lstStyle/>
        <a:p>
          <a:endParaRPr lang="en-US"/>
        </a:p>
      </dgm:t>
    </dgm:pt>
    <dgm:pt modelId="{BAE3BF89-6EB1-E04D-9173-CEC9467A6D39}" type="pres">
      <dgm:prSet presAssocID="{07494BD1-D8F6-C44B-8907-EABFE9C02BC9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093057E7-DBA2-E548-A9A3-CC0DBD2ADC3F}" type="pres">
      <dgm:prSet presAssocID="{59DDD6B1-3E95-6F49-A838-5A9823E90A65}" presName="hierRoot1" presStyleCnt="0">
        <dgm:presLayoutVars>
          <dgm:hierBranch val="init"/>
        </dgm:presLayoutVars>
      </dgm:prSet>
      <dgm:spPr/>
    </dgm:pt>
    <dgm:pt modelId="{AABE3229-A96C-6047-B1FF-2B979BF30443}" type="pres">
      <dgm:prSet presAssocID="{59DDD6B1-3E95-6F49-A838-5A9823E90A65}" presName="rootComposite1" presStyleCnt="0"/>
      <dgm:spPr/>
    </dgm:pt>
    <dgm:pt modelId="{76F8D215-5820-3842-9824-8687DB13EA29}" type="pres">
      <dgm:prSet presAssocID="{59DDD6B1-3E95-6F49-A838-5A9823E90A65}" presName="rootText1" presStyleLbl="node0" presStyleIdx="0" presStyleCnt="1">
        <dgm:presLayoutVars>
          <dgm:chPref val="3"/>
        </dgm:presLayoutVars>
      </dgm:prSet>
      <dgm:spPr/>
    </dgm:pt>
    <dgm:pt modelId="{C4DA2743-91E7-444B-8A29-AB6CB503CF46}" type="pres">
      <dgm:prSet presAssocID="{59DDD6B1-3E95-6F49-A838-5A9823E90A65}" presName="rootConnector1" presStyleLbl="node1" presStyleIdx="0" presStyleCnt="0"/>
      <dgm:spPr/>
    </dgm:pt>
    <dgm:pt modelId="{63C60D75-DDD9-7949-ABCB-250BF1ADC64E}" type="pres">
      <dgm:prSet presAssocID="{59DDD6B1-3E95-6F49-A838-5A9823E90A65}" presName="hierChild2" presStyleCnt="0"/>
      <dgm:spPr/>
    </dgm:pt>
    <dgm:pt modelId="{6C36EA44-5EDF-3145-8366-89BAFE29F72F}" type="pres">
      <dgm:prSet presAssocID="{C4C7003A-1299-2343-ABA1-5603FA3A39C4}" presName="Name37" presStyleLbl="parChTrans1D2" presStyleIdx="0" presStyleCnt="2"/>
      <dgm:spPr/>
    </dgm:pt>
    <dgm:pt modelId="{09AEBEAA-966C-AA47-9970-C6C5F1274426}" type="pres">
      <dgm:prSet presAssocID="{4C8B5A1D-00F9-3841-94AF-DF005A1A9756}" presName="hierRoot2" presStyleCnt="0">
        <dgm:presLayoutVars>
          <dgm:hierBranch val="init"/>
        </dgm:presLayoutVars>
      </dgm:prSet>
      <dgm:spPr/>
    </dgm:pt>
    <dgm:pt modelId="{A864982E-075C-BA47-9F1E-152CA335A295}" type="pres">
      <dgm:prSet presAssocID="{4C8B5A1D-00F9-3841-94AF-DF005A1A9756}" presName="rootComposite" presStyleCnt="0"/>
      <dgm:spPr/>
    </dgm:pt>
    <dgm:pt modelId="{C300EAFC-E1BE-0941-8D52-630DB442DA7E}" type="pres">
      <dgm:prSet presAssocID="{4C8B5A1D-00F9-3841-94AF-DF005A1A9756}" presName="rootText" presStyleLbl="node2" presStyleIdx="0" presStyleCnt="2">
        <dgm:presLayoutVars>
          <dgm:chPref val="3"/>
        </dgm:presLayoutVars>
      </dgm:prSet>
      <dgm:spPr/>
    </dgm:pt>
    <dgm:pt modelId="{33B86CD2-3DC8-7347-8CBD-79DF17CB3AFF}" type="pres">
      <dgm:prSet presAssocID="{4C8B5A1D-00F9-3841-94AF-DF005A1A9756}" presName="rootConnector" presStyleLbl="node2" presStyleIdx="0" presStyleCnt="2"/>
      <dgm:spPr/>
    </dgm:pt>
    <dgm:pt modelId="{3B9D1984-770D-A540-AE21-3AE07973849A}" type="pres">
      <dgm:prSet presAssocID="{4C8B5A1D-00F9-3841-94AF-DF005A1A9756}" presName="hierChild4" presStyleCnt="0"/>
      <dgm:spPr/>
    </dgm:pt>
    <dgm:pt modelId="{AFBF7005-CE59-0141-B2F2-6B4EAAFFE025}" type="pres">
      <dgm:prSet presAssocID="{E58E53A3-BC8D-344A-BBA0-DA129CD9E500}" presName="Name37" presStyleLbl="parChTrans1D3" presStyleIdx="0" presStyleCnt="2"/>
      <dgm:spPr/>
    </dgm:pt>
    <dgm:pt modelId="{03F1C796-4C28-2E47-B876-3CB6348B9B68}" type="pres">
      <dgm:prSet presAssocID="{5020AB33-2651-3A44-A6E2-145D48D8A269}" presName="hierRoot2" presStyleCnt="0">
        <dgm:presLayoutVars>
          <dgm:hierBranch val="init"/>
        </dgm:presLayoutVars>
      </dgm:prSet>
      <dgm:spPr/>
    </dgm:pt>
    <dgm:pt modelId="{3D5C5A6C-5DEF-584E-A0C7-245FA2310676}" type="pres">
      <dgm:prSet presAssocID="{5020AB33-2651-3A44-A6E2-145D48D8A269}" presName="rootComposite" presStyleCnt="0"/>
      <dgm:spPr/>
    </dgm:pt>
    <dgm:pt modelId="{E4AAB365-50FD-7D44-B347-08EAB17E80BE}" type="pres">
      <dgm:prSet presAssocID="{5020AB33-2651-3A44-A6E2-145D48D8A269}" presName="rootText" presStyleLbl="node3" presStyleIdx="0" presStyleCnt="2">
        <dgm:presLayoutVars>
          <dgm:chPref val="3"/>
        </dgm:presLayoutVars>
      </dgm:prSet>
      <dgm:spPr/>
    </dgm:pt>
    <dgm:pt modelId="{42116D1F-27E8-3043-B87F-A79DE778A147}" type="pres">
      <dgm:prSet presAssocID="{5020AB33-2651-3A44-A6E2-145D48D8A269}" presName="rootConnector" presStyleLbl="node3" presStyleIdx="0" presStyleCnt="2"/>
      <dgm:spPr/>
    </dgm:pt>
    <dgm:pt modelId="{0A61EF3C-1418-F145-8036-EC78B9FDDF4E}" type="pres">
      <dgm:prSet presAssocID="{5020AB33-2651-3A44-A6E2-145D48D8A269}" presName="hierChild4" presStyleCnt="0"/>
      <dgm:spPr/>
    </dgm:pt>
    <dgm:pt modelId="{0332C6C2-406A-3549-B079-F9D305F28E0B}" type="pres">
      <dgm:prSet presAssocID="{5020AB33-2651-3A44-A6E2-145D48D8A269}" presName="hierChild5" presStyleCnt="0"/>
      <dgm:spPr/>
    </dgm:pt>
    <dgm:pt modelId="{7EE3FD5C-9A63-9B41-928C-95B04E064024}" type="pres">
      <dgm:prSet presAssocID="{DBACF04C-8582-E14D-8F9A-FA84FB9A1C6C}" presName="Name37" presStyleLbl="parChTrans1D3" presStyleIdx="1" presStyleCnt="2"/>
      <dgm:spPr/>
    </dgm:pt>
    <dgm:pt modelId="{128D9EB8-07DF-8B42-B816-674F64F6E704}" type="pres">
      <dgm:prSet presAssocID="{011E0F13-D509-EF45-8784-935A478FE73A}" presName="hierRoot2" presStyleCnt="0">
        <dgm:presLayoutVars>
          <dgm:hierBranch val="init"/>
        </dgm:presLayoutVars>
      </dgm:prSet>
      <dgm:spPr/>
    </dgm:pt>
    <dgm:pt modelId="{4E36413E-7D10-0649-9E18-38B19955BAAA}" type="pres">
      <dgm:prSet presAssocID="{011E0F13-D509-EF45-8784-935A478FE73A}" presName="rootComposite" presStyleCnt="0"/>
      <dgm:spPr/>
    </dgm:pt>
    <dgm:pt modelId="{35D77EC6-27B5-9248-AE46-986888E1E710}" type="pres">
      <dgm:prSet presAssocID="{011E0F13-D509-EF45-8784-935A478FE73A}" presName="rootText" presStyleLbl="node3" presStyleIdx="1" presStyleCnt="2">
        <dgm:presLayoutVars>
          <dgm:chPref val="3"/>
        </dgm:presLayoutVars>
      </dgm:prSet>
      <dgm:spPr/>
    </dgm:pt>
    <dgm:pt modelId="{A76DE642-A8F1-3945-9514-875DC7DC4BAC}" type="pres">
      <dgm:prSet presAssocID="{011E0F13-D509-EF45-8784-935A478FE73A}" presName="rootConnector" presStyleLbl="node3" presStyleIdx="1" presStyleCnt="2"/>
      <dgm:spPr/>
    </dgm:pt>
    <dgm:pt modelId="{50CE402D-2A8C-714D-A3A8-1FBA78711195}" type="pres">
      <dgm:prSet presAssocID="{011E0F13-D509-EF45-8784-935A478FE73A}" presName="hierChild4" presStyleCnt="0"/>
      <dgm:spPr/>
    </dgm:pt>
    <dgm:pt modelId="{EBEC9241-5315-754D-83C6-4C05DCF206F8}" type="pres">
      <dgm:prSet presAssocID="{011E0F13-D509-EF45-8784-935A478FE73A}" presName="hierChild5" presStyleCnt="0"/>
      <dgm:spPr/>
    </dgm:pt>
    <dgm:pt modelId="{2F8E4DB8-2CA5-7643-9376-F3E6CB419887}" type="pres">
      <dgm:prSet presAssocID="{4C8B5A1D-00F9-3841-94AF-DF005A1A9756}" presName="hierChild5" presStyleCnt="0"/>
      <dgm:spPr/>
    </dgm:pt>
    <dgm:pt modelId="{273940EC-C7CE-4949-81DE-F81F1FE55D67}" type="pres">
      <dgm:prSet presAssocID="{1DA0001F-07B4-384E-95BF-C4CC7F07CB7B}" presName="Name37" presStyleLbl="parChTrans1D2" presStyleIdx="1" presStyleCnt="2"/>
      <dgm:spPr/>
    </dgm:pt>
    <dgm:pt modelId="{C055C804-9277-4B47-A0B0-325D40C9BA71}" type="pres">
      <dgm:prSet presAssocID="{E3B3FABF-9268-294E-9E28-92246BF1D551}" presName="hierRoot2" presStyleCnt="0">
        <dgm:presLayoutVars>
          <dgm:hierBranch val="init"/>
        </dgm:presLayoutVars>
      </dgm:prSet>
      <dgm:spPr/>
    </dgm:pt>
    <dgm:pt modelId="{3C9AC7CD-4BA2-9A4B-985D-FCAC7DFF7A9C}" type="pres">
      <dgm:prSet presAssocID="{E3B3FABF-9268-294E-9E28-92246BF1D551}" presName="rootComposite" presStyleCnt="0"/>
      <dgm:spPr/>
    </dgm:pt>
    <dgm:pt modelId="{38C1D1AF-4500-664B-A1BC-97FB86DCB80C}" type="pres">
      <dgm:prSet presAssocID="{E3B3FABF-9268-294E-9E28-92246BF1D551}" presName="rootText" presStyleLbl="node2" presStyleIdx="1" presStyleCnt="2">
        <dgm:presLayoutVars>
          <dgm:chPref val="3"/>
        </dgm:presLayoutVars>
      </dgm:prSet>
      <dgm:spPr/>
    </dgm:pt>
    <dgm:pt modelId="{F67F3402-A196-174B-9F5B-B63B79B7B0FC}" type="pres">
      <dgm:prSet presAssocID="{E3B3FABF-9268-294E-9E28-92246BF1D551}" presName="rootConnector" presStyleLbl="node2" presStyleIdx="1" presStyleCnt="2"/>
      <dgm:spPr/>
    </dgm:pt>
    <dgm:pt modelId="{6BB4F542-BC0D-9C46-BB1A-0A4780DAD9E9}" type="pres">
      <dgm:prSet presAssocID="{E3B3FABF-9268-294E-9E28-92246BF1D551}" presName="hierChild4" presStyleCnt="0"/>
      <dgm:spPr/>
    </dgm:pt>
    <dgm:pt modelId="{A41DCC11-4B50-6542-9FBC-A28B0FEA8873}" type="pres">
      <dgm:prSet presAssocID="{E3B3FABF-9268-294E-9E28-92246BF1D551}" presName="hierChild5" presStyleCnt="0"/>
      <dgm:spPr/>
    </dgm:pt>
    <dgm:pt modelId="{DA8C9724-7AA4-1F4A-AA28-29594E93CDE0}" type="pres">
      <dgm:prSet presAssocID="{59DDD6B1-3E95-6F49-A838-5A9823E90A65}" presName="hierChild3" presStyleCnt="0"/>
      <dgm:spPr/>
    </dgm:pt>
  </dgm:ptLst>
  <dgm:cxnLst>
    <dgm:cxn modelId="{CCD54706-1069-2C44-A2AF-E2558DBEAD1D}" type="presOf" srcId="{E3B3FABF-9268-294E-9E28-92246BF1D551}" destId="{F67F3402-A196-174B-9F5B-B63B79B7B0FC}" srcOrd="1" destOrd="0" presId="urn:microsoft.com/office/officeart/2005/8/layout/orgChart1"/>
    <dgm:cxn modelId="{6D231807-D8F6-7545-87E7-44547CF5255E}" type="presOf" srcId="{4C8B5A1D-00F9-3841-94AF-DF005A1A9756}" destId="{C300EAFC-E1BE-0941-8D52-630DB442DA7E}" srcOrd="0" destOrd="0" presId="urn:microsoft.com/office/officeart/2005/8/layout/orgChart1"/>
    <dgm:cxn modelId="{CA498235-B1AC-A74C-A1E5-DE4AB8C1E620}" srcId="{4C8B5A1D-00F9-3841-94AF-DF005A1A9756}" destId="{5020AB33-2651-3A44-A6E2-145D48D8A269}" srcOrd="0" destOrd="0" parTransId="{E58E53A3-BC8D-344A-BBA0-DA129CD9E500}" sibTransId="{72B5D0EA-0CFB-EC4F-B232-B5B8DEDF5AE4}"/>
    <dgm:cxn modelId="{61A0583E-2337-C942-AE5B-38A521DAE287}" type="presOf" srcId="{E3B3FABF-9268-294E-9E28-92246BF1D551}" destId="{38C1D1AF-4500-664B-A1BC-97FB86DCB80C}" srcOrd="0" destOrd="0" presId="urn:microsoft.com/office/officeart/2005/8/layout/orgChart1"/>
    <dgm:cxn modelId="{1D4BA653-F1AD-1848-9ED6-3B01CFCC70F0}" type="presOf" srcId="{4C8B5A1D-00F9-3841-94AF-DF005A1A9756}" destId="{33B86CD2-3DC8-7347-8CBD-79DF17CB3AFF}" srcOrd="1" destOrd="0" presId="urn:microsoft.com/office/officeart/2005/8/layout/orgChart1"/>
    <dgm:cxn modelId="{97556F5F-2F68-3344-8203-E8D8C37D54EB}" type="presOf" srcId="{59DDD6B1-3E95-6F49-A838-5A9823E90A65}" destId="{76F8D215-5820-3842-9824-8687DB13EA29}" srcOrd="0" destOrd="0" presId="urn:microsoft.com/office/officeart/2005/8/layout/orgChart1"/>
    <dgm:cxn modelId="{D4A86E6A-39C0-B84E-ACE5-C35B31398FAA}" type="presOf" srcId="{07494BD1-D8F6-C44B-8907-EABFE9C02BC9}" destId="{BAE3BF89-6EB1-E04D-9173-CEC9467A6D39}" srcOrd="0" destOrd="0" presId="urn:microsoft.com/office/officeart/2005/8/layout/orgChart1"/>
    <dgm:cxn modelId="{6CE3956D-F1AD-794B-A8C7-49B7E87D323B}" type="presOf" srcId="{DBACF04C-8582-E14D-8F9A-FA84FB9A1C6C}" destId="{7EE3FD5C-9A63-9B41-928C-95B04E064024}" srcOrd="0" destOrd="0" presId="urn:microsoft.com/office/officeart/2005/8/layout/orgChart1"/>
    <dgm:cxn modelId="{93ED5084-C21F-B44F-9061-4D9A9CB340CA}" srcId="{07494BD1-D8F6-C44B-8907-EABFE9C02BC9}" destId="{59DDD6B1-3E95-6F49-A838-5A9823E90A65}" srcOrd="0" destOrd="0" parTransId="{35B481A3-F8D3-CB41-96F9-53DC6D2C9A27}" sibTransId="{E636CB90-F8F8-C740-80BF-2336A69B7D51}"/>
    <dgm:cxn modelId="{2AF17F90-F2B0-1646-8AD5-393138B5BB98}" type="presOf" srcId="{C4C7003A-1299-2343-ABA1-5603FA3A39C4}" destId="{6C36EA44-5EDF-3145-8366-89BAFE29F72F}" srcOrd="0" destOrd="0" presId="urn:microsoft.com/office/officeart/2005/8/layout/orgChart1"/>
    <dgm:cxn modelId="{C8A25C94-A033-7C44-99A6-F84AEBA05698}" srcId="{59DDD6B1-3E95-6F49-A838-5A9823E90A65}" destId="{E3B3FABF-9268-294E-9E28-92246BF1D551}" srcOrd="1" destOrd="0" parTransId="{1DA0001F-07B4-384E-95BF-C4CC7F07CB7B}" sibTransId="{840EAC12-21CD-074E-B5AB-417006C76BDF}"/>
    <dgm:cxn modelId="{FBE8729E-1558-A245-B4AF-03D9120BB33C}" srcId="{59DDD6B1-3E95-6F49-A838-5A9823E90A65}" destId="{4C8B5A1D-00F9-3841-94AF-DF005A1A9756}" srcOrd="0" destOrd="0" parTransId="{C4C7003A-1299-2343-ABA1-5603FA3A39C4}" sibTransId="{1F15F798-1C68-7446-9C60-7CB3CB5BB737}"/>
    <dgm:cxn modelId="{BDA8AEB1-1C46-1F4D-A605-D2135C8EEF5A}" srcId="{4C8B5A1D-00F9-3841-94AF-DF005A1A9756}" destId="{011E0F13-D509-EF45-8784-935A478FE73A}" srcOrd="1" destOrd="0" parTransId="{DBACF04C-8582-E14D-8F9A-FA84FB9A1C6C}" sibTransId="{081003EC-FB52-3243-8BD2-C686ADCA54A9}"/>
    <dgm:cxn modelId="{83B4E4B7-03A7-4846-97AC-3A17637EC257}" type="presOf" srcId="{59DDD6B1-3E95-6F49-A838-5A9823E90A65}" destId="{C4DA2743-91E7-444B-8A29-AB6CB503CF46}" srcOrd="1" destOrd="0" presId="urn:microsoft.com/office/officeart/2005/8/layout/orgChart1"/>
    <dgm:cxn modelId="{9A0089CB-5D93-CE4C-B7A3-42C7C122FE4A}" type="presOf" srcId="{011E0F13-D509-EF45-8784-935A478FE73A}" destId="{35D77EC6-27B5-9248-AE46-986888E1E710}" srcOrd="0" destOrd="0" presId="urn:microsoft.com/office/officeart/2005/8/layout/orgChart1"/>
    <dgm:cxn modelId="{0F4BD3D4-CF43-BB45-9067-9F7AF1E17DD0}" type="presOf" srcId="{5020AB33-2651-3A44-A6E2-145D48D8A269}" destId="{E4AAB365-50FD-7D44-B347-08EAB17E80BE}" srcOrd="0" destOrd="0" presId="urn:microsoft.com/office/officeart/2005/8/layout/orgChart1"/>
    <dgm:cxn modelId="{0F14BBE9-69D6-9542-8F02-299516A151BF}" type="presOf" srcId="{5020AB33-2651-3A44-A6E2-145D48D8A269}" destId="{42116D1F-27E8-3043-B87F-A79DE778A147}" srcOrd="1" destOrd="0" presId="urn:microsoft.com/office/officeart/2005/8/layout/orgChart1"/>
    <dgm:cxn modelId="{A47A67EC-DE04-CD49-AEBB-FA4FE521EE8D}" type="presOf" srcId="{011E0F13-D509-EF45-8784-935A478FE73A}" destId="{A76DE642-A8F1-3945-9514-875DC7DC4BAC}" srcOrd="1" destOrd="0" presId="urn:microsoft.com/office/officeart/2005/8/layout/orgChart1"/>
    <dgm:cxn modelId="{B77F3AF1-3CAA-6C4E-8628-06ADFFE3F59E}" type="presOf" srcId="{1DA0001F-07B4-384E-95BF-C4CC7F07CB7B}" destId="{273940EC-C7CE-4949-81DE-F81F1FE55D67}" srcOrd="0" destOrd="0" presId="urn:microsoft.com/office/officeart/2005/8/layout/orgChart1"/>
    <dgm:cxn modelId="{6321A7F9-F0A9-3549-A76F-E2981C5C5D6F}" type="presOf" srcId="{E58E53A3-BC8D-344A-BBA0-DA129CD9E500}" destId="{AFBF7005-CE59-0141-B2F2-6B4EAAFFE025}" srcOrd="0" destOrd="0" presId="urn:microsoft.com/office/officeart/2005/8/layout/orgChart1"/>
    <dgm:cxn modelId="{12289598-0F04-7D4F-A5AC-FED1D71E2436}" type="presParOf" srcId="{BAE3BF89-6EB1-E04D-9173-CEC9467A6D39}" destId="{093057E7-DBA2-E548-A9A3-CC0DBD2ADC3F}" srcOrd="0" destOrd="0" presId="urn:microsoft.com/office/officeart/2005/8/layout/orgChart1"/>
    <dgm:cxn modelId="{D0613E45-4C79-2345-AF8F-A3C5576A5296}" type="presParOf" srcId="{093057E7-DBA2-E548-A9A3-CC0DBD2ADC3F}" destId="{AABE3229-A96C-6047-B1FF-2B979BF30443}" srcOrd="0" destOrd="0" presId="urn:microsoft.com/office/officeart/2005/8/layout/orgChart1"/>
    <dgm:cxn modelId="{E89E2164-BAEE-CC42-9401-A57A094B4318}" type="presParOf" srcId="{AABE3229-A96C-6047-B1FF-2B979BF30443}" destId="{76F8D215-5820-3842-9824-8687DB13EA29}" srcOrd="0" destOrd="0" presId="urn:microsoft.com/office/officeart/2005/8/layout/orgChart1"/>
    <dgm:cxn modelId="{7CE3AF0A-9B21-A14C-B07F-A5E867E5E7FC}" type="presParOf" srcId="{AABE3229-A96C-6047-B1FF-2B979BF30443}" destId="{C4DA2743-91E7-444B-8A29-AB6CB503CF46}" srcOrd="1" destOrd="0" presId="urn:microsoft.com/office/officeart/2005/8/layout/orgChart1"/>
    <dgm:cxn modelId="{CB56BAE1-F314-F349-8881-86ED7F8304AA}" type="presParOf" srcId="{093057E7-DBA2-E548-A9A3-CC0DBD2ADC3F}" destId="{63C60D75-DDD9-7949-ABCB-250BF1ADC64E}" srcOrd="1" destOrd="0" presId="urn:microsoft.com/office/officeart/2005/8/layout/orgChart1"/>
    <dgm:cxn modelId="{DB5FB95E-296F-3F4D-BF15-E6CADBA74765}" type="presParOf" srcId="{63C60D75-DDD9-7949-ABCB-250BF1ADC64E}" destId="{6C36EA44-5EDF-3145-8366-89BAFE29F72F}" srcOrd="0" destOrd="0" presId="urn:microsoft.com/office/officeart/2005/8/layout/orgChart1"/>
    <dgm:cxn modelId="{8D483924-3D5C-1444-B27E-F1B392CA557A}" type="presParOf" srcId="{63C60D75-DDD9-7949-ABCB-250BF1ADC64E}" destId="{09AEBEAA-966C-AA47-9970-C6C5F1274426}" srcOrd="1" destOrd="0" presId="urn:microsoft.com/office/officeart/2005/8/layout/orgChart1"/>
    <dgm:cxn modelId="{3977807C-3BD1-4542-9B74-E9FF3A09A085}" type="presParOf" srcId="{09AEBEAA-966C-AA47-9970-C6C5F1274426}" destId="{A864982E-075C-BA47-9F1E-152CA335A295}" srcOrd="0" destOrd="0" presId="urn:microsoft.com/office/officeart/2005/8/layout/orgChart1"/>
    <dgm:cxn modelId="{93540222-7053-A041-8155-C0493CE16B9E}" type="presParOf" srcId="{A864982E-075C-BA47-9F1E-152CA335A295}" destId="{C300EAFC-E1BE-0941-8D52-630DB442DA7E}" srcOrd="0" destOrd="0" presId="urn:microsoft.com/office/officeart/2005/8/layout/orgChart1"/>
    <dgm:cxn modelId="{642D303F-B598-6C4C-9618-1E12013E59E0}" type="presParOf" srcId="{A864982E-075C-BA47-9F1E-152CA335A295}" destId="{33B86CD2-3DC8-7347-8CBD-79DF17CB3AFF}" srcOrd="1" destOrd="0" presId="urn:microsoft.com/office/officeart/2005/8/layout/orgChart1"/>
    <dgm:cxn modelId="{A54EE53E-3679-E84C-8CAD-DE7EC3D1ABAB}" type="presParOf" srcId="{09AEBEAA-966C-AA47-9970-C6C5F1274426}" destId="{3B9D1984-770D-A540-AE21-3AE07973849A}" srcOrd="1" destOrd="0" presId="urn:microsoft.com/office/officeart/2005/8/layout/orgChart1"/>
    <dgm:cxn modelId="{F82E41FB-8172-0C43-AA8B-ECFD075ED35A}" type="presParOf" srcId="{3B9D1984-770D-A540-AE21-3AE07973849A}" destId="{AFBF7005-CE59-0141-B2F2-6B4EAAFFE025}" srcOrd="0" destOrd="0" presId="urn:microsoft.com/office/officeart/2005/8/layout/orgChart1"/>
    <dgm:cxn modelId="{57A2F511-29AB-514B-BE4E-CE7DD8777D85}" type="presParOf" srcId="{3B9D1984-770D-A540-AE21-3AE07973849A}" destId="{03F1C796-4C28-2E47-B876-3CB6348B9B68}" srcOrd="1" destOrd="0" presId="urn:microsoft.com/office/officeart/2005/8/layout/orgChart1"/>
    <dgm:cxn modelId="{549BB42D-25BD-AF41-B34D-CABA5C22506D}" type="presParOf" srcId="{03F1C796-4C28-2E47-B876-3CB6348B9B68}" destId="{3D5C5A6C-5DEF-584E-A0C7-245FA2310676}" srcOrd="0" destOrd="0" presId="urn:microsoft.com/office/officeart/2005/8/layout/orgChart1"/>
    <dgm:cxn modelId="{387ED181-1F1E-924E-975A-BD17D83A0CA9}" type="presParOf" srcId="{3D5C5A6C-5DEF-584E-A0C7-245FA2310676}" destId="{E4AAB365-50FD-7D44-B347-08EAB17E80BE}" srcOrd="0" destOrd="0" presId="urn:microsoft.com/office/officeart/2005/8/layout/orgChart1"/>
    <dgm:cxn modelId="{7AFC550F-CBCD-D941-9A41-FA5FEDE6EB82}" type="presParOf" srcId="{3D5C5A6C-5DEF-584E-A0C7-245FA2310676}" destId="{42116D1F-27E8-3043-B87F-A79DE778A147}" srcOrd="1" destOrd="0" presId="urn:microsoft.com/office/officeart/2005/8/layout/orgChart1"/>
    <dgm:cxn modelId="{F3953262-7AA7-D448-9050-1509EED681A7}" type="presParOf" srcId="{03F1C796-4C28-2E47-B876-3CB6348B9B68}" destId="{0A61EF3C-1418-F145-8036-EC78B9FDDF4E}" srcOrd="1" destOrd="0" presId="urn:microsoft.com/office/officeart/2005/8/layout/orgChart1"/>
    <dgm:cxn modelId="{44C09279-2E59-C140-83C4-27BD94B0DE12}" type="presParOf" srcId="{03F1C796-4C28-2E47-B876-3CB6348B9B68}" destId="{0332C6C2-406A-3549-B079-F9D305F28E0B}" srcOrd="2" destOrd="0" presId="urn:microsoft.com/office/officeart/2005/8/layout/orgChart1"/>
    <dgm:cxn modelId="{79458D31-92F9-C342-B70A-D220D707EC7C}" type="presParOf" srcId="{3B9D1984-770D-A540-AE21-3AE07973849A}" destId="{7EE3FD5C-9A63-9B41-928C-95B04E064024}" srcOrd="2" destOrd="0" presId="urn:microsoft.com/office/officeart/2005/8/layout/orgChart1"/>
    <dgm:cxn modelId="{4AB23CAE-C5C1-E547-9D5F-7F72AEF6C02A}" type="presParOf" srcId="{3B9D1984-770D-A540-AE21-3AE07973849A}" destId="{128D9EB8-07DF-8B42-B816-674F64F6E704}" srcOrd="3" destOrd="0" presId="urn:microsoft.com/office/officeart/2005/8/layout/orgChart1"/>
    <dgm:cxn modelId="{FD4F6C5B-BC74-1747-BA52-553F4EE5E44D}" type="presParOf" srcId="{128D9EB8-07DF-8B42-B816-674F64F6E704}" destId="{4E36413E-7D10-0649-9E18-38B19955BAAA}" srcOrd="0" destOrd="0" presId="urn:microsoft.com/office/officeart/2005/8/layout/orgChart1"/>
    <dgm:cxn modelId="{96A3CB63-C5BE-EF41-ADC0-8704B4ABA012}" type="presParOf" srcId="{4E36413E-7D10-0649-9E18-38B19955BAAA}" destId="{35D77EC6-27B5-9248-AE46-986888E1E710}" srcOrd="0" destOrd="0" presId="urn:microsoft.com/office/officeart/2005/8/layout/orgChart1"/>
    <dgm:cxn modelId="{A5A6FF0A-4CC2-B844-935B-72C4DFD40337}" type="presParOf" srcId="{4E36413E-7D10-0649-9E18-38B19955BAAA}" destId="{A76DE642-A8F1-3945-9514-875DC7DC4BAC}" srcOrd="1" destOrd="0" presId="urn:microsoft.com/office/officeart/2005/8/layout/orgChart1"/>
    <dgm:cxn modelId="{A48C3BB3-9CFC-3D44-B8E2-991F117CC430}" type="presParOf" srcId="{128D9EB8-07DF-8B42-B816-674F64F6E704}" destId="{50CE402D-2A8C-714D-A3A8-1FBA78711195}" srcOrd="1" destOrd="0" presId="urn:microsoft.com/office/officeart/2005/8/layout/orgChart1"/>
    <dgm:cxn modelId="{9F1E56A1-2BA0-4849-B8A4-7C93EF95C915}" type="presParOf" srcId="{128D9EB8-07DF-8B42-B816-674F64F6E704}" destId="{EBEC9241-5315-754D-83C6-4C05DCF206F8}" srcOrd="2" destOrd="0" presId="urn:microsoft.com/office/officeart/2005/8/layout/orgChart1"/>
    <dgm:cxn modelId="{7BB5B2A7-0F1A-A043-A971-472F9E4596BA}" type="presParOf" srcId="{09AEBEAA-966C-AA47-9970-C6C5F1274426}" destId="{2F8E4DB8-2CA5-7643-9376-F3E6CB419887}" srcOrd="2" destOrd="0" presId="urn:microsoft.com/office/officeart/2005/8/layout/orgChart1"/>
    <dgm:cxn modelId="{083E4835-9554-AC41-B385-42C347B86BCD}" type="presParOf" srcId="{63C60D75-DDD9-7949-ABCB-250BF1ADC64E}" destId="{273940EC-C7CE-4949-81DE-F81F1FE55D67}" srcOrd="2" destOrd="0" presId="urn:microsoft.com/office/officeart/2005/8/layout/orgChart1"/>
    <dgm:cxn modelId="{23218D40-867F-CA4E-8A52-8055E9C59CAF}" type="presParOf" srcId="{63C60D75-DDD9-7949-ABCB-250BF1ADC64E}" destId="{C055C804-9277-4B47-A0B0-325D40C9BA71}" srcOrd="3" destOrd="0" presId="urn:microsoft.com/office/officeart/2005/8/layout/orgChart1"/>
    <dgm:cxn modelId="{8D82D7C7-6D10-8F47-9508-8A29921C333D}" type="presParOf" srcId="{C055C804-9277-4B47-A0B0-325D40C9BA71}" destId="{3C9AC7CD-4BA2-9A4B-985D-FCAC7DFF7A9C}" srcOrd="0" destOrd="0" presId="urn:microsoft.com/office/officeart/2005/8/layout/orgChart1"/>
    <dgm:cxn modelId="{78203383-F200-0B46-8643-37E224C3B680}" type="presParOf" srcId="{3C9AC7CD-4BA2-9A4B-985D-FCAC7DFF7A9C}" destId="{38C1D1AF-4500-664B-A1BC-97FB86DCB80C}" srcOrd="0" destOrd="0" presId="urn:microsoft.com/office/officeart/2005/8/layout/orgChart1"/>
    <dgm:cxn modelId="{A1B2C818-9154-D14F-972F-6F25B0C29C6E}" type="presParOf" srcId="{3C9AC7CD-4BA2-9A4B-985D-FCAC7DFF7A9C}" destId="{F67F3402-A196-174B-9F5B-B63B79B7B0FC}" srcOrd="1" destOrd="0" presId="urn:microsoft.com/office/officeart/2005/8/layout/orgChart1"/>
    <dgm:cxn modelId="{5C40AE37-CA30-7D49-99C4-D908817F8311}" type="presParOf" srcId="{C055C804-9277-4B47-A0B0-325D40C9BA71}" destId="{6BB4F542-BC0D-9C46-BB1A-0A4780DAD9E9}" srcOrd="1" destOrd="0" presId="urn:microsoft.com/office/officeart/2005/8/layout/orgChart1"/>
    <dgm:cxn modelId="{8E44CD84-10B0-164D-967E-E2ACD6856012}" type="presParOf" srcId="{C055C804-9277-4B47-A0B0-325D40C9BA71}" destId="{A41DCC11-4B50-6542-9FBC-A28B0FEA8873}" srcOrd="2" destOrd="0" presId="urn:microsoft.com/office/officeart/2005/8/layout/orgChart1"/>
    <dgm:cxn modelId="{4AF5B236-8BF7-E641-8EB7-45BFD6E49D83}" type="presParOf" srcId="{093057E7-DBA2-E548-A9A3-CC0DBD2ADC3F}" destId="{DA8C9724-7AA4-1F4A-AA28-29594E93CDE0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7494BD1-D8F6-C44B-8907-EABFE9C02BC9}" type="doc">
      <dgm:prSet loTypeId="urn:microsoft.com/office/officeart/2005/8/layout/orgChart1" loCatId="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9DDD6B1-3E95-6F49-A838-5A9823E90A65}">
      <dgm:prSet phldrT="[Text]"/>
      <dgm:spPr/>
      <dgm:t>
        <a:bodyPr/>
        <a:lstStyle/>
        <a:p>
          <a:r>
            <a:rPr lang="en-US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Statistical Learning</a:t>
          </a:r>
        </a:p>
      </dgm:t>
    </dgm:pt>
    <dgm:pt modelId="{35B481A3-F8D3-CB41-96F9-53DC6D2C9A27}" type="parTrans" cxnId="{93ED5084-C21F-B44F-9061-4D9A9CB340CA}">
      <dgm:prSet/>
      <dgm:spPr/>
      <dgm:t>
        <a:bodyPr/>
        <a:lstStyle/>
        <a:p>
          <a:endParaRPr lang="en-US">
            <a:latin typeface="Roboto" panose="02000000000000000000" pitchFamily="2" charset="0"/>
            <a:ea typeface="Roboto" panose="02000000000000000000" pitchFamily="2" charset="0"/>
            <a:cs typeface="Roboto" panose="02000000000000000000" pitchFamily="2" charset="0"/>
          </a:endParaRPr>
        </a:p>
      </dgm:t>
    </dgm:pt>
    <dgm:pt modelId="{E636CB90-F8F8-C740-80BF-2336A69B7D51}" type="sibTrans" cxnId="{93ED5084-C21F-B44F-9061-4D9A9CB340CA}">
      <dgm:prSet/>
      <dgm:spPr/>
      <dgm:t>
        <a:bodyPr/>
        <a:lstStyle/>
        <a:p>
          <a:endParaRPr lang="en-US">
            <a:latin typeface="Roboto" panose="02000000000000000000" pitchFamily="2" charset="0"/>
            <a:ea typeface="Roboto" panose="02000000000000000000" pitchFamily="2" charset="0"/>
            <a:cs typeface="Roboto" panose="02000000000000000000" pitchFamily="2" charset="0"/>
          </a:endParaRPr>
        </a:p>
      </dgm:t>
    </dgm:pt>
    <dgm:pt modelId="{4C8B5A1D-00F9-3841-94AF-DF005A1A9756}">
      <dgm:prSet phldrT="[Text]"/>
      <dgm:spPr/>
      <dgm:t>
        <a:bodyPr/>
        <a:lstStyle/>
        <a:p>
          <a:r>
            <a:rPr lang="en-US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Supervised Learning</a:t>
          </a:r>
        </a:p>
      </dgm:t>
    </dgm:pt>
    <dgm:pt modelId="{C4C7003A-1299-2343-ABA1-5603FA3A39C4}" type="parTrans" cxnId="{FBE8729E-1558-A245-B4AF-03D9120BB33C}">
      <dgm:prSet/>
      <dgm:spPr/>
      <dgm:t>
        <a:bodyPr/>
        <a:lstStyle/>
        <a:p>
          <a:endParaRPr lang="en-US">
            <a:latin typeface="Roboto" panose="02000000000000000000" pitchFamily="2" charset="0"/>
            <a:ea typeface="Roboto" panose="02000000000000000000" pitchFamily="2" charset="0"/>
            <a:cs typeface="Roboto" panose="02000000000000000000" pitchFamily="2" charset="0"/>
          </a:endParaRPr>
        </a:p>
      </dgm:t>
    </dgm:pt>
    <dgm:pt modelId="{1F15F798-1C68-7446-9C60-7CB3CB5BB737}" type="sibTrans" cxnId="{FBE8729E-1558-A245-B4AF-03D9120BB33C}">
      <dgm:prSet/>
      <dgm:spPr/>
      <dgm:t>
        <a:bodyPr/>
        <a:lstStyle/>
        <a:p>
          <a:endParaRPr lang="en-US">
            <a:latin typeface="Roboto" panose="02000000000000000000" pitchFamily="2" charset="0"/>
            <a:ea typeface="Roboto" panose="02000000000000000000" pitchFamily="2" charset="0"/>
            <a:cs typeface="Roboto" panose="02000000000000000000" pitchFamily="2" charset="0"/>
          </a:endParaRPr>
        </a:p>
      </dgm:t>
    </dgm:pt>
    <dgm:pt modelId="{E3B3FABF-9268-294E-9E28-92246BF1D551}">
      <dgm:prSet phldrT="[Text]"/>
      <dgm:spPr/>
      <dgm:t>
        <a:bodyPr/>
        <a:lstStyle/>
        <a:p>
          <a:r>
            <a:rPr lang="en-US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Unsupervised Learning</a:t>
          </a:r>
        </a:p>
      </dgm:t>
    </dgm:pt>
    <dgm:pt modelId="{1DA0001F-07B4-384E-95BF-C4CC7F07CB7B}" type="parTrans" cxnId="{C8A25C94-A033-7C44-99A6-F84AEBA05698}">
      <dgm:prSet/>
      <dgm:spPr/>
      <dgm:t>
        <a:bodyPr/>
        <a:lstStyle/>
        <a:p>
          <a:endParaRPr lang="en-US">
            <a:latin typeface="Roboto" panose="02000000000000000000" pitchFamily="2" charset="0"/>
            <a:ea typeface="Roboto" panose="02000000000000000000" pitchFamily="2" charset="0"/>
            <a:cs typeface="Roboto" panose="02000000000000000000" pitchFamily="2" charset="0"/>
          </a:endParaRPr>
        </a:p>
      </dgm:t>
    </dgm:pt>
    <dgm:pt modelId="{840EAC12-21CD-074E-B5AB-417006C76BDF}" type="sibTrans" cxnId="{C8A25C94-A033-7C44-99A6-F84AEBA05698}">
      <dgm:prSet/>
      <dgm:spPr/>
      <dgm:t>
        <a:bodyPr/>
        <a:lstStyle/>
        <a:p>
          <a:endParaRPr lang="en-US">
            <a:latin typeface="Roboto" panose="02000000000000000000" pitchFamily="2" charset="0"/>
            <a:ea typeface="Roboto" panose="02000000000000000000" pitchFamily="2" charset="0"/>
            <a:cs typeface="Roboto" panose="02000000000000000000" pitchFamily="2" charset="0"/>
          </a:endParaRPr>
        </a:p>
      </dgm:t>
    </dgm:pt>
    <dgm:pt modelId="{5020AB33-2651-3A44-A6E2-145D48D8A269}">
      <dgm:prSet phldrT="[Text]"/>
      <dgm:spPr/>
      <dgm:t>
        <a:bodyPr/>
        <a:lstStyle/>
        <a:p>
          <a:r>
            <a:rPr lang="en-US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Regression</a:t>
          </a:r>
        </a:p>
      </dgm:t>
    </dgm:pt>
    <dgm:pt modelId="{E58E53A3-BC8D-344A-BBA0-DA129CD9E500}" type="parTrans" cxnId="{CA498235-B1AC-A74C-A1E5-DE4AB8C1E620}">
      <dgm:prSet/>
      <dgm:spPr/>
      <dgm:t>
        <a:bodyPr/>
        <a:lstStyle/>
        <a:p>
          <a:endParaRPr lang="en-US"/>
        </a:p>
      </dgm:t>
    </dgm:pt>
    <dgm:pt modelId="{72B5D0EA-0CFB-EC4F-B232-B5B8DEDF5AE4}" type="sibTrans" cxnId="{CA498235-B1AC-A74C-A1E5-DE4AB8C1E620}">
      <dgm:prSet/>
      <dgm:spPr/>
      <dgm:t>
        <a:bodyPr/>
        <a:lstStyle/>
        <a:p>
          <a:endParaRPr lang="en-US"/>
        </a:p>
      </dgm:t>
    </dgm:pt>
    <dgm:pt modelId="{011E0F13-D509-EF45-8784-935A478FE73A}">
      <dgm:prSet phldrT="[Text]"/>
      <dgm:spPr/>
      <dgm:t>
        <a:bodyPr/>
        <a:lstStyle/>
        <a:p>
          <a:r>
            <a:rPr lang="en-US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Classification</a:t>
          </a:r>
        </a:p>
      </dgm:t>
    </dgm:pt>
    <dgm:pt modelId="{DBACF04C-8582-E14D-8F9A-FA84FB9A1C6C}" type="parTrans" cxnId="{BDA8AEB1-1C46-1F4D-A605-D2135C8EEF5A}">
      <dgm:prSet/>
      <dgm:spPr/>
      <dgm:t>
        <a:bodyPr/>
        <a:lstStyle/>
        <a:p>
          <a:endParaRPr lang="en-US"/>
        </a:p>
      </dgm:t>
    </dgm:pt>
    <dgm:pt modelId="{081003EC-FB52-3243-8BD2-C686ADCA54A9}" type="sibTrans" cxnId="{BDA8AEB1-1C46-1F4D-A605-D2135C8EEF5A}">
      <dgm:prSet/>
      <dgm:spPr/>
      <dgm:t>
        <a:bodyPr/>
        <a:lstStyle/>
        <a:p>
          <a:endParaRPr lang="en-US"/>
        </a:p>
      </dgm:t>
    </dgm:pt>
    <dgm:pt modelId="{BAE3BF89-6EB1-E04D-9173-CEC9467A6D39}" type="pres">
      <dgm:prSet presAssocID="{07494BD1-D8F6-C44B-8907-EABFE9C02BC9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093057E7-DBA2-E548-A9A3-CC0DBD2ADC3F}" type="pres">
      <dgm:prSet presAssocID="{59DDD6B1-3E95-6F49-A838-5A9823E90A65}" presName="hierRoot1" presStyleCnt="0">
        <dgm:presLayoutVars>
          <dgm:hierBranch val="init"/>
        </dgm:presLayoutVars>
      </dgm:prSet>
      <dgm:spPr/>
    </dgm:pt>
    <dgm:pt modelId="{AABE3229-A96C-6047-B1FF-2B979BF30443}" type="pres">
      <dgm:prSet presAssocID="{59DDD6B1-3E95-6F49-A838-5A9823E90A65}" presName="rootComposite1" presStyleCnt="0"/>
      <dgm:spPr/>
    </dgm:pt>
    <dgm:pt modelId="{76F8D215-5820-3842-9824-8687DB13EA29}" type="pres">
      <dgm:prSet presAssocID="{59DDD6B1-3E95-6F49-A838-5A9823E90A65}" presName="rootText1" presStyleLbl="node0" presStyleIdx="0" presStyleCnt="1">
        <dgm:presLayoutVars>
          <dgm:chPref val="3"/>
        </dgm:presLayoutVars>
      </dgm:prSet>
      <dgm:spPr/>
    </dgm:pt>
    <dgm:pt modelId="{C4DA2743-91E7-444B-8A29-AB6CB503CF46}" type="pres">
      <dgm:prSet presAssocID="{59DDD6B1-3E95-6F49-A838-5A9823E90A65}" presName="rootConnector1" presStyleLbl="node1" presStyleIdx="0" presStyleCnt="0"/>
      <dgm:spPr/>
    </dgm:pt>
    <dgm:pt modelId="{63C60D75-DDD9-7949-ABCB-250BF1ADC64E}" type="pres">
      <dgm:prSet presAssocID="{59DDD6B1-3E95-6F49-A838-5A9823E90A65}" presName="hierChild2" presStyleCnt="0"/>
      <dgm:spPr/>
    </dgm:pt>
    <dgm:pt modelId="{6C36EA44-5EDF-3145-8366-89BAFE29F72F}" type="pres">
      <dgm:prSet presAssocID="{C4C7003A-1299-2343-ABA1-5603FA3A39C4}" presName="Name37" presStyleLbl="parChTrans1D2" presStyleIdx="0" presStyleCnt="2"/>
      <dgm:spPr/>
    </dgm:pt>
    <dgm:pt modelId="{09AEBEAA-966C-AA47-9970-C6C5F1274426}" type="pres">
      <dgm:prSet presAssocID="{4C8B5A1D-00F9-3841-94AF-DF005A1A9756}" presName="hierRoot2" presStyleCnt="0">
        <dgm:presLayoutVars>
          <dgm:hierBranch val="init"/>
        </dgm:presLayoutVars>
      </dgm:prSet>
      <dgm:spPr/>
    </dgm:pt>
    <dgm:pt modelId="{A864982E-075C-BA47-9F1E-152CA335A295}" type="pres">
      <dgm:prSet presAssocID="{4C8B5A1D-00F9-3841-94AF-DF005A1A9756}" presName="rootComposite" presStyleCnt="0"/>
      <dgm:spPr/>
    </dgm:pt>
    <dgm:pt modelId="{C300EAFC-E1BE-0941-8D52-630DB442DA7E}" type="pres">
      <dgm:prSet presAssocID="{4C8B5A1D-00F9-3841-94AF-DF005A1A9756}" presName="rootText" presStyleLbl="node2" presStyleIdx="0" presStyleCnt="2">
        <dgm:presLayoutVars>
          <dgm:chPref val="3"/>
        </dgm:presLayoutVars>
      </dgm:prSet>
      <dgm:spPr/>
    </dgm:pt>
    <dgm:pt modelId="{33B86CD2-3DC8-7347-8CBD-79DF17CB3AFF}" type="pres">
      <dgm:prSet presAssocID="{4C8B5A1D-00F9-3841-94AF-DF005A1A9756}" presName="rootConnector" presStyleLbl="node2" presStyleIdx="0" presStyleCnt="2"/>
      <dgm:spPr/>
    </dgm:pt>
    <dgm:pt modelId="{3B9D1984-770D-A540-AE21-3AE07973849A}" type="pres">
      <dgm:prSet presAssocID="{4C8B5A1D-00F9-3841-94AF-DF005A1A9756}" presName="hierChild4" presStyleCnt="0"/>
      <dgm:spPr/>
    </dgm:pt>
    <dgm:pt modelId="{AFBF7005-CE59-0141-B2F2-6B4EAAFFE025}" type="pres">
      <dgm:prSet presAssocID="{E58E53A3-BC8D-344A-BBA0-DA129CD9E500}" presName="Name37" presStyleLbl="parChTrans1D3" presStyleIdx="0" presStyleCnt="2"/>
      <dgm:spPr/>
    </dgm:pt>
    <dgm:pt modelId="{03F1C796-4C28-2E47-B876-3CB6348B9B68}" type="pres">
      <dgm:prSet presAssocID="{5020AB33-2651-3A44-A6E2-145D48D8A269}" presName="hierRoot2" presStyleCnt="0">
        <dgm:presLayoutVars>
          <dgm:hierBranch val="init"/>
        </dgm:presLayoutVars>
      </dgm:prSet>
      <dgm:spPr/>
    </dgm:pt>
    <dgm:pt modelId="{3D5C5A6C-5DEF-584E-A0C7-245FA2310676}" type="pres">
      <dgm:prSet presAssocID="{5020AB33-2651-3A44-A6E2-145D48D8A269}" presName="rootComposite" presStyleCnt="0"/>
      <dgm:spPr/>
    </dgm:pt>
    <dgm:pt modelId="{E4AAB365-50FD-7D44-B347-08EAB17E80BE}" type="pres">
      <dgm:prSet presAssocID="{5020AB33-2651-3A44-A6E2-145D48D8A269}" presName="rootText" presStyleLbl="node3" presStyleIdx="0" presStyleCnt="2">
        <dgm:presLayoutVars>
          <dgm:chPref val="3"/>
        </dgm:presLayoutVars>
      </dgm:prSet>
      <dgm:spPr/>
    </dgm:pt>
    <dgm:pt modelId="{42116D1F-27E8-3043-B87F-A79DE778A147}" type="pres">
      <dgm:prSet presAssocID="{5020AB33-2651-3A44-A6E2-145D48D8A269}" presName="rootConnector" presStyleLbl="node3" presStyleIdx="0" presStyleCnt="2"/>
      <dgm:spPr/>
    </dgm:pt>
    <dgm:pt modelId="{0A61EF3C-1418-F145-8036-EC78B9FDDF4E}" type="pres">
      <dgm:prSet presAssocID="{5020AB33-2651-3A44-A6E2-145D48D8A269}" presName="hierChild4" presStyleCnt="0"/>
      <dgm:spPr/>
    </dgm:pt>
    <dgm:pt modelId="{0332C6C2-406A-3549-B079-F9D305F28E0B}" type="pres">
      <dgm:prSet presAssocID="{5020AB33-2651-3A44-A6E2-145D48D8A269}" presName="hierChild5" presStyleCnt="0"/>
      <dgm:spPr/>
    </dgm:pt>
    <dgm:pt modelId="{7EE3FD5C-9A63-9B41-928C-95B04E064024}" type="pres">
      <dgm:prSet presAssocID="{DBACF04C-8582-E14D-8F9A-FA84FB9A1C6C}" presName="Name37" presStyleLbl="parChTrans1D3" presStyleIdx="1" presStyleCnt="2"/>
      <dgm:spPr/>
    </dgm:pt>
    <dgm:pt modelId="{128D9EB8-07DF-8B42-B816-674F64F6E704}" type="pres">
      <dgm:prSet presAssocID="{011E0F13-D509-EF45-8784-935A478FE73A}" presName="hierRoot2" presStyleCnt="0">
        <dgm:presLayoutVars>
          <dgm:hierBranch val="init"/>
        </dgm:presLayoutVars>
      </dgm:prSet>
      <dgm:spPr/>
    </dgm:pt>
    <dgm:pt modelId="{4E36413E-7D10-0649-9E18-38B19955BAAA}" type="pres">
      <dgm:prSet presAssocID="{011E0F13-D509-EF45-8784-935A478FE73A}" presName="rootComposite" presStyleCnt="0"/>
      <dgm:spPr/>
    </dgm:pt>
    <dgm:pt modelId="{35D77EC6-27B5-9248-AE46-986888E1E710}" type="pres">
      <dgm:prSet presAssocID="{011E0F13-D509-EF45-8784-935A478FE73A}" presName="rootText" presStyleLbl="node3" presStyleIdx="1" presStyleCnt="2">
        <dgm:presLayoutVars>
          <dgm:chPref val="3"/>
        </dgm:presLayoutVars>
      </dgm:prSet>
      <dgm:spPr/>
    </dgm:pt>
    <dgm:pt modelId="{A76DE642-A8F1-3945-9514-875DC7DC4BAC}" type="pres">
      <dgm:prSet presAssocID="{011E0F13-D509-EF45-8784-935A478FE73A}" presName="rootConnector" presStyleLbl="node3" presStyleIdx="1" presStyleCnt="2"/>
      <dgm:spPr/>
    </dgm:pt>
    <dgm:pt modelId="{50CE402D-2A8C-714D-A3A8-1FBA78711195}" type="pres">
      <dgm:prSet presAssocID="{011E0F13-D509-EF45-8784-935A478FE73A}" presName="hierChild4" presStyleCnt="0"/>
      <dgm:spPr/>
    </dgm:pt>
    <dgm:pt modelId="{EBEC9241-5315-754D-83C6-4C05DCF206F8}" type="pres">
      <dgm:prSet presAssocID="{011E0F13-D509-EF45-8784-935A478FE73A}" presName="hierChild5" presStyleCnt="0"/>
      <dgm:spPr/>
    </dgm:pt>
    <dgm:pt modelId="{2F8E4DB8-2CA5-7643-9376-F3E6CB419887}" type="pres">
      <dgm:prSet presAssocID="{4C8B5A1D-00F9-3841-94AF-DF005A1A9756}" presName="hierChild5" presStyleCnt="0"/>
      <dgm:spPr/>
    </dgm:pt>
    <dgm:pt modelId="{273940EC-C7CE-4949-81DE-F81F1FE55D67}" type="pres">
      <dgm:prSet presAssocID="{1DA0001F-07B4-384E-95BF-C4CC7F07CB7B}" presName="Name37" presStyleLbl="parChTrans1D2" presStyleIdx="1" presStyleCnt="2"/>
      <dgm:spPr/>
    </dgm:pt>
    <dgm:pt modelId="{C055C804-9277-4B47-A0B0-325D40C9BA71}" type="pres">
      <dgm:prSet presAssocID="{E3B3FABF-9268-294E-9E28-92246BF1D551}" presName="hierRoot2" presStyleCnt="0">
        <dgm:presLayoutVars>
          <dgm:hierBranch val="init"/>
        </dgm:presLayoutVars>
      </dgm:prSet>
      <dgm:spPr/>
    </dgm:pt>
    <dgm:pt modelId="{3C9AC7CD-4BA2-9A4B-985D-FCAC7DFF7A9C}" type="pres">
      <dgm:prSet presAssocID="{E3B3FABF-9268-294E-9E28-92246BF1D551}" presName="rootComposite" presStyleCnt="0"/>
      <dgm:spPr/>
    </dgm:pt>
    <dgm:pt modelId="{38C1D1AF-4500-664B-A1BC-97FB86DCB80C}" type="pres">
      <dgm:prSet presAssocID="{E3B3FABF-9268-294E-9E28-92246BF1D551}" presName="rootText" presStyleLbl="node2" presStyleIdx="1" presStyleCnt="2">
        <dgm:presLayoutVars>
          <dgm:chPref val="3"/>
        </dgm:presLayoutVars>
      </dgm:prSet>
      <dgm:spPr/>
    </dgm:pt>
    <dgm:pt modelId="{F67F3402-A196-174B-9F5B-B63B79B7B0FC}" type="pres">
      <dgm:prSet presAssocID="{E3B3FABF-9268-294E-9E28-92246BF1D551}" presName="rootConnector" presStyleLbl="node2" presStyleIdx="1" presStyleCnt="2"/>
      <dgm:spPr/>
    </dgm:pt>
    <dgm:pt modelId="{6BB4F542-BC0D-9C46-BB1A-0A4780DAD9E9}" type="pres">
      <dgm:prSet presAssocID="{E3B3FABF-9268-294E-9E28-92246BF1D551}" presName="hierChild4" presStyleCnt="0"/>
      <dgm:spPr/>
    </dgm:pt>
    <dgm:pt modelId="{A41DCC11-4B50-6542-9FBC-A28B0FEA8873}" type="pres">
      <dgm:prSet presAssocID="{E3B3FABF-9268-294E-9E28-92246BF1D551}" presName="hierChild5" presStyleCnt="0"/>
      <dgm:spPr/>
    </dgm:pt>
    <dgm:pt modelId="{DA8C9724-7AA4-1F4A-AA28-29594E93CDE0}" type="pres">
      <dgm:prSet presAssocID="{59DDD6B1-3E95-6F49-A838-5A9823E90A65}" presName="hierChild3" presStyleCnt="0"/>
      <dgm:spPr/>
    </dgm:pt>
  </dgm:ptLst>
  <dgm:cxnLst>
    <dgm:cxn modelId="{CCD54706-1069-2C44-A2AF-E2558DBEAD1D}" type="presOf" srcId="{E3B3FABF-9268-294E-9E28-92246BF1D551}" destId="{F67F3402-A196-174B-9F5B-B63B79B7B0FC}" srcOrd="1" destOrd="0" presId="urn:microsoft.com/office/officeart/2005/8/layout/orgChart1"/>
    <dgm:cxn modelId="{6D231807-D8F6-7545-87E7-44547CF5255E}" type="presOf" srcId="{4C8B5A1D-00F9-3841-94AF-DF005A1A9756}" destId="{C300EAFC-E1BE-0941-8D52-630DB442DA7E}" srcOrd="0" destOrd="0" presId="urn:microsoft.com/office/officeart/2005/8/layout/orgChart1"/>
    <dgm:cxn modelId="{CA498235-B1AC-A74C-A1E5-DE4AB8C1E620}" srcId="{4C8B5A1D-00F9-3841-94AF-DF005A1A9756}" destId="{5020AB33-2651-3A44-A6E2-145D48D8A269}" srcOrd="0" destOrd="0" parTransId="{E58E53A3-BC8D-344A-BBA0-DA129CD9E500}" sibTransId="{72B5D0EA-0CFB-EC4F-B232-B5B8DEDF5AE4}"/>
    <dgm:cxn modelId="{61A0583E-2337-C942-AE5B-38A521DAE287}" type="presOf" srcId="{E3B3FABF-9268-294E-9E28-92246BF1D551}" destId="{38C1D1AF-4500-664B-A1BC-97FB86DCB80C}" srcOrd="0" destOrd="0" presId="urn:microsoft.com/office/officeart/2005/8/layout/orgChart1"/>
    <dgm:cxn modelId="{1D4BA653-F1AD-1848-9ED6-3B01CFCC70F0}" type="presOf" srcId="{4C8B5A1D-00F9-3841-94AF-DF005A1A9756}" destId="{33B86CD2-3DC8-7347-8CBD-79DF17CB3AFF}" srcOrd="1" destOrd="0" presId="urn:microsoft.com/office/officeart/2005/8/layout/orgChart1"/>
    <dgm:cxn modelId="{97556F5F-2F68-3344-8203-E8D8C37D54EB}" type="presOf" srcId="{59DDD6B1-3E95-6F49-A838-5A9823E90A65}" destId="{76F8D215-5820-3842-9824-8687DB13EA29}" srcOrd="0" destOrd="0" presId="urn:microsoft.com/office/officeart/2005/8/layout/orgChart1"/>
    <dgm:cxn modelId="{D4A86E6A-39C0-B84E-ACE5-C35B31398FAA}" type="presOf" srcId="{07494BD1-D8F6-C44B-8907-EABFE9C02BC9}" destId="{BAE3BF89-6EB1-E04D-9173-CEC9467A6D39}" srcOrd="0" destOrd="0" presId="urn:microsoft.com/office/officeart/2005/8/layout/orgChart1"/>
    <dgm:cxn modelId="{6CE3956D-F1AD-794B-A8C7-49B7E87D323B}" type="presOf" srcId="{DBACF04C-8582-E14D-8F9A-FA84FB9A1C6C}" destId="{7EE3FD5C-9A63-9B41-928C-95B04E064024}" srcOrd="0" destOrd="0" presId="urn:microsoft.com/office/officeart/2005/8/layout/orgChart1"/>
    <dgm:cxn modelId="{93ED5084-C21F-B44F-9061-4D9A9CB340CA}" srcId="{07494BD1-D8F6-C44B-8907-EABFE9C02BC9}" destId="{59DDD6B1-3E95-6F49-A838-5A9823E90A65}" srcOrd="0" destOrd="0" parTransId="{35B481A3-F8D3-CB41-96F9-53DC6D2C9A27}" sibTransId="{E636CB90-F8F8-C740-80BF-2336A69B7D51}"/>
    <dgm:cxn modelId="{2AF17F90-F2B0-1646-8AD5-393138B5BB98}" type="presOf" srcId="{C4C7003A-1299-2343-ABA1-5603FA3A39C4}" destId="{6C36EA44-5EDF-3145-8366-89BAFE29F72F}" srcOrd="0" destOrd="0" presId="urn:microsoft.com/office/officeart/2005/8/layout/orgChart1"/>
    <dgm:cxn modelId="{C8A25C94-A033-7C44-99A6-F84AEBA05698}" srcId="{59DDD6B1-3E95-6F49-A838-5A9823E90A65}" destId="{E3B3FABF-9268-294E-9E28-92246BF1D551}" srcOrd="1" destOrd="0" parTransId="{1DA0001F-07B4-384E-95BF-C4CC7F07CB7B}" sibTransId="{840EAC12-21CD-074E-B5AB-417006C76BDF}"/>
    <dgm:cxn modelId="{FBE8729E-1558-A245-B4AF-03D9120BB33C}" srcId="{59DDD6B1-3E95-6F49-A838-5A9823E90A65}" destId="{4C8B5A1D-00F9-3841-94AF-DF005A1A9756}" srcOrd="0" destOrd="0" parTransId="{C4C7003A-1299-2343-ABA1-5603FA3A39C4}" sibTransId="{1F15F798-1C68-7446-9C60-7CB3CB5BB737}"/>
    <dgm:cxn modelId="{BDA8AEB1-1C46-1F4D-A605-D2135C8EEF5A}" srcId="{4C8B5A1D-00F9-3841-94AF-DF005A1A9756}" destId="{011E0F13-D509-EF45-8784-935A478FE73A}" srcOrd="1" destOrd="0" parTransId="{DBACF04C-8582-E14D-8F9A-FA84FB9A1C6C}" sibTransId="{081003EC-FB52-3243-8BD2-C686ADCA54A9}"/>
    <dgm:cxn modelId="{83B4E4B7-03A7-4846-97AC-3A17637EC257}" type="presOf" srcId="{59DDD6B1-3E95-6F49-A838-5A9823E90A65}" destId="{C4DA2743-91E7-444B-8A29-AB6CB503CF46}" srcOrd="1" destOrd="0" presId="urn:microsoft.com/office/officeart/2005/8/layout/orgChart1"/>
    <dgm:cxn modelId="{9A0089CB-5D93-CE4C-B7A3-42C7C122FE4A}" type="presOf" srcId="{011E0F13-D509-EF45-8784-935A478FE73A}" destId="{35D77EC6-27B5-9248-AE46-986888E1E710}" srcOrd="0" destOrd="0" presId="urn:microsoft.com/office/officeart/2005/8/layout/orgChart1"/>
    <dgm:cxn modelId="{0F4BD3D4-CF43-BB45-9067-9F7AF1E17DD0}" type="presOf" srcId="{5020AB33-2651-3A44-A6E2-145D48D8A269}" destId="{E4AAB365-50FD-7D44-B347-08EAB17E80BE}" srcOrd="0" destOrd="0" presId="urn:microsoft.com/office/officeart/2005/8/layout/orgChart1"/>
    <dgm:cxn modelId="{0F14BBE9-69D6-9542-8F02-299516A151BF}" type="presOf" srcId="{5020AB33-2651-3A44-A6E2-145D48D8A269}" destId="{42116D1F-27E8-3043-B87F-A79DE778A147}" srcOrd="1" destOrd="0" presId="urn:microsoft.com/office/officeart/2005/8/layout/orgChart1"/>
    <dgm:cxn modelId="{A47A67EC-DE04-CD49-AEBB-FA4FE521EE8D}" type="presOf" srcId="{011E0F13-D509-EF45-8784-935A478FE73A}" destId="{A76DE642-A8F1-3945-9514-875DC7DC4BAC}" srcOrd="1" destOrd="0" presId="urn:microsoft.com/office/officeart/2005/8/layout/orgChart1"/>
    <dgm:cxn modelId="{B77F3AF1-3CAA-6C4E-8628-06ADFFE3F59E}" type="presOf" srcId="{1DA0001F-07B4-384E-95BF-C4CC7F07CB7B}" destId="{273940EC-C7CE-4949-81DE-F81F1FE55D67}" srcOrd="0" destOrd="0" presId="urn:microsoft.com/office/officeart/2005/8/layout/orgChart1"/>
    <dgm:cxn modelId="{6321A7F9-F0A9-3549-A76F-E2981C5C5D6F}" type="presOf" srcId="{E58E53A3-BC8D-344A-BBA0-DA129CD9E500}" destId="{AFBF7005-CE59-0141-B2F2-6B4EAAFFE025}" srcOrd="0" destOrd="0" presId="urn:microsoft.com/office/officeart/2005/8/layout/orgChart1"/>
    <dgm:cxn modelId="{12289598-0F04-7D4F-A5AC-FED1D71E2436}" type="presParOf" srcId="{BAE3BF89-6EB1-E04D-9173-CEC9467A6D39}" destId="{093057E7-DBA2-E548-A9A3-CC0DBD2ADC3F}" srcOrd="0" destOrd="0" presId="urn:microsoft.com/office/officeart/2005/8/layout/orgChart1"/>
    <dgm:cxn modelId="{D0613E45-4C79-2345-AF8F-A3C5576A5296}" type="presParOf" srcId="{093057E7-DBA2-E548-A9A3-CC0DBD2ADC3F}" destId="{AABE3229-A96C-6047-B1FF-2B979BF30443}" srcOrd="0" destOrd="0" presId="urn:microsoft.com/office/officeart/2005/8/layout/orgChart1"/>
    <dgm:cxn modelId="{E89E2164-BAEE-CC42-9401-A57A094B4318}" type="presParOf" srcId="{AABE3229-A96C-6047-B1FF-2B979BF30443}" destId="{76F8D215-5820-3842-9824-8687DB13EA29}" srcOrd="0" destOrd="0" presId="urn:microsoft.com/office/officeart/2005/8/layout/orgChart1"/>
    <dgm:cxn modelId="{7CE3AF0A-9B21-A14C-B07F-A5E867E5E7FC}" type="presParOf" srcId="{AABE3229-A96C-6047-B1FF-2B979BF30443}" destId="{C4DA2743-91E7-444B-8A29-AB6CB503CF46}" srcOrd="1" destOrd="0" presId="urn:microsoft.com/office/officeart/2005/8/layout/orgChart1"/>
    <dgm:cxn modelId="{CB56BAE1-F314-F349-8881-86ED7F8304AA}" type="presParOf" srcId="{093057E7-DBA2-E548-A9A3-CC0DBD2ADC3F}" destId="{63C60D75-DDD9-7949-ABCB-250BF1ADC64E}" srcOrd="1" destOrd="0" presId="urn:microsoft.com/office/officeart/2005/8/layout/orgChart1"/>
    <dgm:cxn modelId="{DB5FB95E-296F-3F4D-BF15-E6CADBA74765}" type="presParOf" srcId="{63C60D75-DDD9-7949-ABCB-250BF1ADC64E}" destId="{6C36EA44-5EDF-3145-8366-89BAFE29F72F}" srcOrd="0" destOrd="0" presId="urn:microsoft.com/office/officeart/2005/8/layout/orgChart1"/>
    <dgm:cxn modelId="{8D483924-3D5C-1444-B27E-F1B392CA557A}" type="presParOf" srcId="{63C60D75-DDD9-7949-ABCB-250BF1ADC64E}" destId="{09AEBEAA-966C-AA47-9970-C6C5F1274426}" srcOrd="1" destOrd="0" presId="urn:microsoft.com/office/officeart/2005/8/layout/orgChart1"/>
    <dgm:cxn modelId="{3977807C-3BD1-4542-9B74-E9FF3A09A085}" type="presParOf" srcId="{09AEBEAA-966C-AA47-9970-C6C5F1274426}" destId="{A864982E-075C-BA47-9F1E-152CA335A295}" srcOrd="0" destOrd="0" presId="urn:microsoft.com/office/officeart/2005/8/layout/orgChart1"/>
    <dgm:cxn modelId="{93540222-7053-A041-8155-C0493CE16B9E}" type="presParOf" srcId="{A864982E-075C-BA47-9F1E-152CA335A295}" destId="{C300EAFC-E1BE-0941-8D52-630DB442DA7E}" srcOrd="0" destOrd="0" presId="urn:microsoft.com/office/officeart/2005/8/layout/orgChart1"/>
    <dgm:cxn modelId="{642D303F-B598-6C4C-9618-1E12013E59E0}" type="presParOf" srcId="{A864982E-075C-BA47-9F1E-152CA335A295}" destId="{33B86CD2-3DC8-7347-8CBD-79DF17CB3AFF}" srcOrd="1" destOrd="0" presId="urn:microsoft.com/office/officeart/2005/8/layout/orgChart1"/>
    <dgm:cxn modelId="{A54EE53E-3679-E84C-8CAD-DE7EC3D1ABAB}" type="presParOf" srcId="{09AEBEAA-966C-AA47-9970-C6C5F1274426}" destId="{3B9D1984-770D-A540-AE21-3AE07973849A}" srcOrd="1" destOrd="0" presId="urn:microsoft.com/office/officeart/2005/8/layout/orgChart1"/>
    <dgm:cxn modelId="{F82E41FB-8172-0C43-AA8B-ECFD075ED35A}" type="presParOf" srcId="{3B9D1984-770D-A540-AE21-3AE07973849A}" destId="{AFBF7005-CE59-0141-B2F2-6B4EAAFFE025}" srcOrd="0" destOrd="0" presId="urn:microsoft.com/office/officeart/2005/8/layout/orgChart1"/>
    <dgm:cxn modelId="{57A2F511-29AB-514B-BE4E-CE7DD8777D85}" type="presParOf" srcId="{3B9D1984-770D-A540-AE21-3AE07973849A}" destId="{03F1C796-4C28-2E47-B876-3CB6348B9B68}" srcOrd="1" destOrd="0" presId="urn:microsoft.com/office/officeart/2005/8/layout/orgChart1"/>
    <dgm:cxn modelId="{549BB42D-25BD-AF41-B34D-CABA5C22506D}" type="presParOf" srcId="{03F1C796-4C28-2E47-B876-3CB6348B9B68}" destId="{3D5C5A6C-5DEF-584E-A0C7-245FA2310676}" srcOrd="0" destOrd="0" presId="urn:microsoft.com/office/officeart/2005/8/layout/orgChart1"/>
    <dgm:cxn modelId="{387ED181-1F1E-924E-975A-BD17D83A0CA9}" type="presParOf" srcId="{3D5C5A6C-5DEF-584E-A0C7-245FA2310676}" destId="{E4AAB365-50FD-7D44-B347-08EAB17E80BE}" srcOrd="0" destOrd="0" presId="urn:microsoft.com/office/officeart/2005/8/layout/orgChart1"/>
    <dgm:cxn modelId="{7AFC550F-CBCD-D941-9A41-FA5FEDE6EB82}" type="presParOf" srcId="{3D5C5A6C-5DEF-584E-A0C7-245FA2310676}" destId="{42116D1F-27E8-3043-B87F-A79DE778A147}" srcOrd="1" destOrd="0" presId="urn:microsoft.com/office/officeart/2005/8/layout/orgChart1"/>
    <dgm:cxn modelId="{F3953262-7AA7-D448-9050-1509EED681A7}" type="presParOf" srcId="{03F1C796-4C28-2E47-B876-3CB6348B9B68}" destId="{0A61EF3C-1418-F145-8036-EC78B9FDDF4E}" srcOrd="1" destOrd="0" presId="urn:microsoft.com/office/officeart/2005/8/layout/orgChart1"/>
    <dgm:cxn modelId="{44C09279-2E59-C140-83C4-27BD94B0DE12}" type="presParOf" srcId="{03F1C796-4C28-2E47-B876-3CB6348B9B68}" destId="{0332C6C2-406A-3549-B079-F9D305F28E0B}" srcOrd="2" destOrd="0" presId="urn:microsoft.com/office/officeart/2005/8/layout/orgChart1"/>
    <dgm:cxn modelId="{79458D31-92F9-C342-B70A-D220D707EC7C}" type="presParOf" srcId="{3B9D1984-770D-A540-AE21-3AE07973849A}" destId="{7EE3FD5C-9A63-9B41-928C-95B04E064024}" srcOrd="2" destOrd="0" presId="urn:microsoft.com/office/officeart/2005/8/layout/orgChart1"/>
    <dgm:cxn modelId="{4AB23CAE-C5C1-E547-9D5F-7F72AEF6C02A}" type="presParOf" srcId="{3B9D1984-770D-A540-AE21-3AE07973849A}" destId="{128D9EB8-07DF-8B42-B816-674F64F6E704}" srcOrd="3" destOrd="0" presId="urn:microsoft.com/office/officeart/2005/8/layout/orgChart1"/>
    <dgm:cxn modelId="{FD4F6C5B-BC74-1747-BA52-553F4EE5E44D}" type="presParOf" srcId="{128D9EB8-07DF-8B42-B816-674F64F6E704}" destId="{4E36413E-7D10-0649-9E18-38B19955BAAA}" srcOrd="0" destOrd="0" presId="urn:microsoft.com/office/officeart/2005/8/layout/orgChart1"/>
    <dgm:cxn modelId="{96A3CB63-C5BE-EF41-ADC0-8704B4ABA012}" type="presParOf" srcId="{4E36413E-7D10-0649-9E18-38B19955BAAA}" destId="{35D77EC6-27B5-9248-AE46-986888E1E710}" srcOrd="0" destOrd="0" presId="urn:microsoft.com/office/officeart/2005/8/layout/orgChart1"/>
    <dgm:cxn modelId="{A5A6FF0A-4CC2-B844-935B-72C4DFD40337}" type="presParOf" srcId="{4E36413E-7D10-0649-9E18-38B19955BAAA}" destId="{A76DE642-A8F1-3945-9514-875DC7DC4BAC}" srcOrd="1" destOrd="0" presId="urn:microsoft.com/office/officeart/2005/8/layout/orgChart1"/>
    <dgm:cxn modelId="{A48C3BB3-9CFC-3D44-B8E2-991F117CC430}" type="presParOf" srcId="{128D9EB8-07DF-8B42-B816-674F64F6E704}" destId="{50CE402D-2A8C-714D-A3A8-1FBA78711195}" srcOrd="1" destOrd="0" presId="urn:microsoft.com/office/officeart/2005/8/layout/orgChart1"/>
    <dgm:cxn modelId="{9F1E56A1-2BA0-4849-B8A4-7C93EF95C915}" type="presParOf" srcId="{128D9EB8-07DF-8B42-B816-674F64F6E704}" destId="{EBEC9241-5315-754D-83C6-4C05DCF206F8}" srcOrd="2" destOrd="0" presId="urn:microsoft.com/office/officeart/2005/8/layout/orgChart1"/>
    <dgm:cxn modelId="{7BB5B2A7-0F1A-A043-A971-472F9E4596BA}" type="presParOf" srcId="{09AEBEAA-966C-AA47-9970-C6C5F1274426}" destId="{2F8E4DB8-2CA5-7643-9376-F3E6CB419887}" srcOrd="2" destOrd="0" presId="urn:microsoft.com/office/officeart/2005/8/layout/orgChart1"/>
    <dgm:cxn modelId="{083E4835-9554-AC41-B385-42C347B86BCD}" type="presParOf" srcId="{63C60D75-DDD9-7949-ABCB-250BF1ADC64E}" destId="{273940EC-C7CE-4949-81DE-F81F1FE55D67}" srcOrd="2" destOrd="0" presId="urn:microsoft.com/office/officeart/2005/8/layout/orgChart1"/>
    <dgm:cxn modelId="{23218D40-867F-CA4E-8A52-8055E9C59CAF}" type="presParOf" srcId="{63C60D75-DDD9-7949-ABCB-250BF1ADC64E}" destId="{C055C804-9277-4B47-A0B0-325D40C9BA71}" srcOrd="3" destOrd="0" presId="urn:microsoft.com/office/officeart/2005/8/layout/orgChart1"/>
    <dgm:cxn modelId="{8D82D7C7-6D10-8F47-9508-8A29921C333D}" type="presParOf" srcId="{C055C804-9277-4B47-A0B0-325D40C9BA71}" destId="{3C9AC7CD-4BA2-9A4B-985D-FCAC7DFF7A9C}" srcOrd="0" destOrd="0" presId="urn:microsoft.com/office/officeart/2005/8/layout/orgChart1"/>
    <dgm:cxn modelId="{78203383-F200-0B46-8643-37E224C3B680}" type="presParOf" srcId="{3C9AC7CD-4BA2-9A4B-985D-FCAC7DFF7A9C}" destId="{38C1D1AF-4500-664B-A1BC-97FB86DCB80C}" srcOrd="0" destOrd="0" presId="urn:microsoft.com/office/officeart/2005/8/layout/orgChart1"/>
    <dgm:cxn modelId="{A1B2C818-9154-D14F-972F-6F25B0C29C6E}" type="presParOf" srcId="{3C9AC7CD-4BA2-9A4B-985D-FCAC7DFF7A9C}" destId="{F67F3402-A196-174B-9F5B-B63B79B7B0FC}" srcOrd="1" destOrd="0" presId="urn:microsoft.com/office/officeart/2005/8/layout/orgChart1"/>
    <dgm:cxn modelId="{5C40AE37-CA30-7D49-99C4-D908817F8311}" type="presParOf" srcId="{C055C804-9277-4B47-A0B0-325D40C9BA71}" destId="{6BB4F542-BC0D-9C46-BB1A-0A4780DAD9E9}" srcOrd="1" destOrd="0" presId="urn:microsoft.com/office/officeart/2005/8/layout/orgChart1"/>
    <dgm:cxn modelId="{8E44CD84-10B0-164D-967E-E2ACD6856012}" type="presParOf" srcId="{C055C804-9277-4B47-A0B0-325D40C9BA71}" destId="{A41DCC11-4B50-6542-9FBC-A28B0FEA8873}" srcOrd="2" destOrd="0" presId="urn:microsoft.com/office/officeart/2005/8/layout/orgChart1"/>
    <dgm:cxn modelId="{4AF5B236-8BF7-E641-8EB7-45BFD6E49D83}" type="presParOf" srcId="{093057E7-DBA2-E548-A9A3-CC0DBD2ADC3F}" destId="{DA8C9724-7AA4-1F4A-AA28-29594E93CDE0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73940EC-C7CE-4949-81DE-F81F1FE55D67}">
      <dsp:nvSpPr>
        <dsp:cNvPr id="0" name=""/>
        <dsp:cNvSpPr/>
      </dsp:nvSpPr>
      <dsp:spPr>
        <a:xfrm>
          <a:off x="5856843" y="1031210"/>
          <a:ext cx="1245723" cy="43239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6199"/>
              </a:lnTo>
              <a:lnTo>
                <a:pt x="1245723" y="216199"/>
              </a:lnTo>
              <a:lnTo>
                <a:pt x="1245723" y="432399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EE3FD5C-9A63-9B41-928C-95B04E064024}">
      <dsp:nvSpPr>
        <dsp:cNvPr id="0" name=""/>
        <dsp:cNvSpPr/>
      </dsp:nvSpPr>
      <dsp:spPr>
        <a:xfrm>
          <a:off x="3787501" y="2493133"/>
          <a:ext cx="308856" cy="240908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09084"/>
              </a:lnTo>
              <a:lnTo>
                <a:pt x="308856" y="2409084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FBF7005-CE59-0141-B2F2-6B4EAAFFE025}">
      <dsp:nvSpPr>
        <dsp:cNvPr id="0" name=""/>
        <dsp:cNvSpPr/>
      </dsp:nvSpPr>
      <dsp:spPr>
        <a:xfrm>
          <a:off x="3787501" y="2493133"/>
          <a:ext cx="308856" cy="94716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47161"/>
              </a:lnTo>
              <a:lnTo>
                <a:pt x="308856" y="947161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C36EA44-5EDF-3145-8366-89BAFE29F72F}">
      <dsp:nvSpPr>
        <dsp:cNvPr id="0" name=""/>
        <dsp:cNvSpPr/>
      </dsp:nvSpPr>
      <dsp:spPr>
        <a:xfrm>
          <a:off x="4611120" y="1031210"/>
          <a:ext cx="1245723" cy="432399"/>
        </a:xfrm>
        <a:custGeom>
          <a:avLst/>
          <a:gdLst/>
          <a:ahLst/>
          <a:cxnLst/>
          <a:rect l="0" t="0" r="0" b="0"/>
          <a:pathLst>
            <a:path>
              <a:moveTo>
                <a:pt x="1245723" y="0"/>
              </a:moveTo>
              <a:lnTo>
                <a:pt x="1245723" y="216199"/>
              </a:lnTo>
              <a:lnTo>
                <a:pt x="0" y="216199"/>
              </a:lnTo>
              <a:lnTo>
                <a:pt x="0" y="432399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6F8D215-5820-3842-9824-8687DB13EA29}">
      <dsp:nvSpPr>
        <dsp:cNvPr id="0" name=""/>
        <dsp:cNvSpPr/>
      </dsp:nvSpPr>
      <dsp:spPr>
        <a:xfrm>
          <a:off x="4827320" y="1687"/>
          <a:ext cx="2059046" cy="1029523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Statistical Learning</a:t>
          </a:r>
        </a:p>
      </dsp:txBody>
      <dsp:txXfrm>
        <a:off x="4827320" y="1687"/>
        <a:ext cx="2059046" cy="1029523"/>
      </dsp:txXfrm>
    </dsp:sp>
    <dsp:sp modelId="{C300EAFC-E1BE-0941-8D52-630DB442DA7E}">
      <dsp:nvSpPr>
        <dsp:cNvPr id="0" name=""/>
        <dsp:cNvSpPr/>
      </dsp:nvSpPr>
      <dsp:spPr>
        <a:xfrm>
          <a:off x="3581597" y="1463610"/>
          <a:ext cx="2059046" cy="1029523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Supervised Learning</a:t>
          </a:r>
        </a:p>
      </dsp:txBody>
      <dsp:txXfrm>
        <a:off x="3581597" y="1463610"/>
        <a:ext cx="2059046" cy="1029523"/>
      </dsp:txXfrm>
    </dsp:sp>
    <dsp:sp modelId="{E4AAB365-50FD-7D44-B347-08EAB17E80BE}">
      <dsp:nvSpPr>
        <dsp:cNvPr id="0" name=""/>
        <dsp:cNvSpPr/>
      </dsp:nvSpPr>
      <dsp:spPr>
        <a:xfrm>
          <a:off x="4096358" y="2925533"/>
          <a:ext cx="2059046" cy="1029523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Regression</a:t>
          </a:r>
        </a:p>
      </dsp:txBody>
      <dsp:txXfrm>
        <a:off x="4096358" y="2925533"/>
        <a:ext cx="2059046" cy="1029523"/>
      </dsp:txXfrm>
    </dsp:sp>
    <dsp:sp modelId="{35D77EC6-27B5-9248-AE46-986888E1E710}">
      <dsp:nvSpPr>
        <dsp:cNvPr id="0" name=""/>
        <dsp:cNvSpPr/>
      </dsp:nvSpPr>
      <dsp:spPr>
        <a:xfrm>
          <a:off x="4096358" y="4387456"/>
          <a:ext cx="2059046" cy="1029523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Classification</a:t>
          </a:r>
        </a:p>
      </dsp:txBody>
      <dsp:txXfrm>
        <a:off x="4096358" y="4387456"/>
        <a:ext cx="2059046" cy="1029523"/>
      </dsp:txXfrm>
    </dsp:sp>
    <dsp:sp modelId="{38C1D1AF-4500-664B-A1BC-97FB86DCB80C}">
      <dsp:nvSpPr>
        <dsp:cNvPr id="0" name=""/>
        <dsp:cNvSpPr/>
      </dsp:nvSpPr>
      <dsp:spPr>
        <a:xfrm>
          <a:off x="6073043" y="1463610"/>
          <a:ext cx="2059046" cy="1029523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Unsupervised Learning</a:t>
          </a:r>
        </a:p>
      </dsp:txBody>
      <dsp:txXfrm>
        <a:off x="6073043" y="1463610"/>
        <a:ext cx="2059046" cy="102952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73940EC-C7CE-4949-81DE-F81F1FE55D67}">
      <dsp:nvSpPr>
        <dsp:cNvPr id="0" name=""/>
        <dsp:cNvSpPr/>
      </dsp:nvSpPr>
      <dsp:spPr>
        <a:xfrm>
          <a:off x="3168228" y="1032477"/>
          <a:ext cx="1244782" cy="43207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6036"/>
              </a:lnTo>
              <a:lnTo>
                <a:pt x="1244782" y="216036"/>
              </a:lnTo>
              <a:lnTo>
                <a:pt x="1244782" y="432073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EE3FD5C-9A63-9B41-928C-95B04E064024}">
      <dsp:nvSpPr>
        <dsp:cNvPr id="0" name=""/>
        <dsp:cNvSpPr/>
      </dsp:nvSpPr>
      <dsp:spPr>
        <a:xfrm>
          <a:off x="1100448" y="2493296"/>
          <a:ext cx="308623" cy="240726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07265"/>
              </a:lnTo>
              <a:lnTo>
                <a:pt x="308623" y="2407265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FBF7005-CE59-0141-B2F2-6B4EAAFFE025}">
      <dsp:nvSpPr>
        <dsp:cNvPr id="0" name=""/>
        <dsp:cNvSpPr/>
      </dsp:nvSpPr>
      <dsp:spPr>
        <a:xfrm>
          <a:off x="1100448" y="2493296"/>
          <a:ext cx="308623" cy="94644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46446"/>
              </a:lnTo>
              <a:lnTo>
                <a:pt x="308623" y="946446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C36EA44-5EDF-3145-8366-89BAFE29F72F}">
      <dsp:nvSpPr>
        <dsp:cNvPr id="0" name=""/>
        <dsp:cNvSpPr/>
      </dsp:nvSpPr>
      <dsp:spPr>
        <a:xfrm>
          <a:off x="1923445" y="1032477"/>
          <a:ext cx="1244782" cy="432073"/>
        </a:xfrm>
        <a:custGeom>
          <a:avLst/>
          <a:gdLst/>
          <a:ahLst/>
          <a:cxnLst/>
          <a:rect l="0" t="0" r="0" b="0"/>
          <a:pathLst>
            <a:path>
              <a:moveTo>
                <a:pt x="1244782" y="0"/>
              </a:moveTo>
              <a:lnTo>
                <a:pt x="1244782" y="216036"/>
              </a:lnTo>
              <a:lnTo>
                <a:pt x="0" y="216036"/>
              </a:lnTo>
              <a:lnTo>
                <a:pt x="0" y="432073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6F8D215-5820-3842-9824-8687DB13EA29}">
      <dsp:nvSpPr>
        <dsp:cNvPr id="0" name=""/>
        <dsp:cNvSpPr/>
      </dsp:nvSpPr>
      <dsp:spPr>
        <a:xfrm>
          <a:off x="2139482" y="3731"/>
          <a:ext cx="2057491" cy="1028745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Statistical Learning</a:t>
          </a:r>
        </a:p>
      </dsp:txBody>
      <dsp:txXfrm>
        <a:off x="2139482" y="3731"/>
        <a:ext cx="2057491" cy="1028745"/>
      </dsp:txXfrm>
    </dsp:sp>
    <dsp:sp modelId="{C300EAFC-E1BE-0941-8D52-630DB442DA7E}">
      <dsp:nvSpPr>
        <dsp:cNvPr id="0" name=""/>
        <dsp:cNvSpPr/>
      </dsp:nvSpPr>
      <dsp:spPr>
        <a:xfrm>
          <a:off x="894699" y="1464550"/>
          <a:ext cx="2057491" cy="1028745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Supervised Learning</a:t>
          </a:r>
        </a:p>
      </dsp:txBody>
      <dsp:txXfrm>
        <a:off x="894699" y="1464550"/>
        <a:ext cx="2057491" cy="1028745"/>
      </dsp:txXfrm>
    </dsp:sp>
    <dsp:sp modelId="{E4AAB365-50FD-7D44-B347-08EAB17E80BE}">
      <dsp:nvSpPr>
        <dsp:cNvPr id="0" name=""/>
        <dsp:cNvSpPr/>
      </dsp:nvSpPr>
      <dsp:spPr>
        <a:xfrm>
          <a:off x="1409072" y="2925370"/>
          <a:ext cx="2057491" cy="1028745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Regression</a:t>
          </a:r>
        </a:p>
      </dsp:txBody>
      <dsp:txXfrm>
        <a:off x="1409072" y="2925370"/>
        <a:ext cx="2057491" cy="1028745"/>
      </dsp:txXfrm>
    </dsp:sp>
    <dsp:sp modelId="{35D77EC6-27B5-9248-AE46-986888E1E710}">
      <dsp:nvSpPr>
        <dsp:cNvPr id="0" name=""/>
        <dsp:cNvSpPr/>
      </dsp:nvSpPr>
      <dsp:spPr>
        <a:xfrm>
          <a:off x="1409072" y="4386189"/>
          <a:ext cx="2057491" cy="1028745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Classification</a:t>
          </a:r>
        </a:p>
      </dsp:txBody>
      <dsp:txXfrm>
        <a:off x="1409072" y="4386189"/>
        <a:ext cx="2057491" cy="1028745"/>
      </dsp:txXfrm>
    </dsp:sp>
    <dsp:sp modelId="{38C1D1AF-4500-664B-A1BC-97FB86DCB80C}">
      <dsp:nvSpPr>
        <dsp:cNvPr id="0" name=""/>
        <dsp:cNvSpPr/>
      </dsp:nvSpPr>
      <dsp:spPr>
        <a:xfrm>
          <a:off x="3384264" y="1464550"/>
          <a:ext cx="2057491" cy="1028745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Unsupervised Learning</a:t>
          </a:r>
        </a:p>
      </dsp:txBody>
      <dsp:txXfrm>
        <a:off x="3384264" y="1464550"/>
        <a:ext cx="2057491" cy="102874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5CF323-270F-40CB-AF7A-2CC26EA6359D}" type="datetimeFigureOut">
              <a:rPr lang="en-US" smtClean="0"/>
              <a:t>12/16/23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18FF5F-08C6-42CE-9569-5553047FA3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3420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BAAEB5-4261-4237-8ADA-E8D5149DBCDC}" type="datetimeFigureOut">
              <a:rPr lang="en-US" smtClean="0"/>
              <a:t>12/16/23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6D280D-8141-4FE3-84FA-10127734B4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7340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6D280D-8141-4FE3-84FA-10127734B4A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4677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6D280D-8141-4FE3-84FA-10127734B4A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1070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6D280D-8141-4FE3-84FA-10127734B4A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4385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6D280D-8141-4FE3-84FA-10127734B4A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6003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6D280D-8141-4FE3-84FA-10127734B4AA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456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6D280D-8141-4FE3-84FA-10127734B4AA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8624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3175" y="6630844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CD05AA8-4F05-4346-A628-D3B7F23021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1104" y="694466"/>
            <a:ext cx="6172732" cy="146168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400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Title goes here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70BFAE25-7C29-E842-BF2D-CFB202EDD61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1103" y="2773301"/>
            <a:ext cx="5532969" cy="406195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>
              <a:buNone/>
              <a:defRPr sz="160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  <a:cs typeface="Arial"/>
              </a:defRPr>
            </a:lvl1pPr>
            <a:lvl2pPr>
              <a:defRPr sz="2000">
                <a:solidFill>
                  <a:schemeClr val="bg1"/>
                </a:solidFill>
                <a:latin typeface="Arial"/>
                <a:cs typeface="Arial"/>
              </a:defRPr>
            </a:lvl2pPr>
            <a:lvl3pPr>
              <a:defRPr sz="2000">
                <a:solidFill>
                  <a:schemeClr val="bg1"/>
                </a:solidFill>
                <a:latin typeface="Arial"/>
                <a:cs typeface="Arial"/>
              </a:defRPr>
            </a:lvl3pPr>
            <a:lvl4pPr>
              <a:defRPr sz="2000">
                <a:solidFill>
                  <a:schemeClr val="bg1"/>
                </a:solidFill>
                <a:latin typeface="Arial"/>
                <a:cs typeface="Arial"/>
              </a:defRPr>
            </a:lvl4pPr>
            <a:lvl5pPr>
              <a:defRPr sz="2000">
                <a:solidFill>
                  <a:schemeClr val="bg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Date goes here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4C38E1B-CF31-4048-938C-7026D1CC6F3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91104" y="2242898"/>
            <a:ext cx="6172732" cy="443650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marR="0" indent="0" algn="l" defTabSz="457200" rtl="0" eaLnBrk="1" fontAlgn="auto" latinLnBrk="0" hangingPunct="1">
              <a:lnSpc>
                <a:spcPts val="27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 baseline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  <a:cs typeface="Arial"/>
              </a:defRPr>
            </a:lvl1pPr>
            <a:lvl2pPr>
              <a:defRPr sz="2000">
                <a:solidFill>
                  <a:schemeClr val="bg1"/>
                </a:solidFill>
                <a:latin typeface="Arial"/>
                <a:cs typeface="Arial"/>
              </a:defRPr>
            </a:lvl2pPr>
            <a:lvl3pPr>
              <a:defRPr sz="2000">
                <a:solidFill>
                  <a:schemeClr val="bg1"/>
                </a:solidFill>
                <a:latin typeface="Arial"/>
                <a:cs typeface="Arial"/>
              </a:defRPr>
            </a:lvl3pPr>
            <a:lvl4pPr>
              <a:defRPr sz="2000">
                <a:solidFill>
                  <a:schemeClr val="bg1"/>
                </a:solidFill>
                <a:latin typeface="Arial"/>
                <a:cs typeface="Arial"/>
              </a:defRPr>
            </a:lvl4pPr>
            <a:lvl5pPr>
              <a:defRPr sz="2000">
                <a:solidFill>
                  <a:schemeClr val="bg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Speaker name goes here</a:t>
            </a:r>
          </a:p>
        </p:txBody>
      </p:sp>
    </p:spTree>
    <p:extLst>
      <p:ext uri="{BB962C8B-B14F-4D97-AF65-F5344CB8AC3E}">
        <p14:creationId xmlns:p14="http://schemas.microsoft.com/office/powerpoint/2010/main" val="20229611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" y="33090"/>
            <a:ext cx="10058400" cy="145075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/>
          <a:lstStyle/>
          <a:p>
            <a:fld id="{D51866CE-193D-4E7B-A0AC-01E003E8DE33}" type="datetime1">
              <a:rPr lang="en-US" smtClean="0"/>
              <a:t>12/16/23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115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  <a:prstGeom prst="rect">
            <a:avLst/>
          </a:prstGeo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/>
          <a:lstStyle/>
          <a:p>
            <a:fld id="{319B17ED-AC06-4832-A548-C53A940385B0}" type="datetime1">
              <a:rPr lang="en-US" smtClean="0"/>
              <a:t>12/16/23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50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8299" y="1493683"/>
            <a:ext cx="10058400" cy="4023360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A500C3CC-6E7A-C846-8357-85286E46385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8299" y="994592"/>
            <a:ext cx="11483730" cy="443650"/>
          </a:xfrm>
          <a:prstGeom prst="rect">
            <a:avLst/>
          </a:prstGeom>
        </p:spPr>
        <p:txBody>
          <a:bodyPr/>
          <a:lstStyle>
            <a:lvl1pPr>
              <a:defRPr b="1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8" name="Title 8">
            <a:extLst>
              <a:ext uri="{FF2B5EF4-FFF2-40B4-BE49-F238E27FC236}">
                <a16:creationId xmlns:a16="http://schemas.microsoft.com/office/drawing/2014/main" id="{42A7B19B-02F6-F147-AA29-5263FB613C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299" y="281317"/>
            <a:ext cx="11483731" cy="71327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2738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6620019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  <a:prstGeom prst="rect">
            <a:avLst/>
          </a:prstGeo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3117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5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579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  <a:prstGeom prst="rect">
            <a:avLst/>
          </a:prstGeo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286760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>
              <a:defRPr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>
              <a:defRPr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>
              <a:defRPr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>
              <a:defRPr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  <a:prstGeom prst="rect">
            <a:avLst/>
          </a:prstGeo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>
              <a:defRPr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>
              <a:defRPr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>
              <a:defRPr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>
              <a:defRPr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fld id="{922310B8-A9D8-4056-8E67-314B847182BA}" type="datetime1">
              <a:rPr lang="en-US" smtClean="0"/>
              <a:pPr/>
              <a:t>12/16/23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fld id="{401CF334-2D5C-4859-84A6-CA7E6E43FA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270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" y="33090"/>
            <a:ext cx="10058400" cy="145075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090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66129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336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>
              <a:defRPr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>
              <a:defRPr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>
              <a:defRPr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>
              <a:defRPr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  <a:prstGeom prst="rect">
            <a:avLst/>
          </a:prstGeo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fld id="{5FCFC4EC-0AC9-45A3-ABA7-4F5311BBD56D}" type="datetime1">
              <a:rPr lang="en-US" smtClean="0"/>
              <a:t>12/16/23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773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  <a:prstGeom prst="rect">
            <a:avLst/>
          </a:prstGeo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  <a:prstGeom prst="rect">
            <a:avLst/>
          </a:prstGeo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/>
          <a:lstStyle/>
          <a:p>
            <a:fld id="{08766ED0-5099-43EF-94AA-BA2DC5B048AE}" type="datetime1">
              <a:rPr lang="en-US" smtClean="0"/>
              <a:t>12/16/23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Department of Statistical Science, Southern Methodist University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573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30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76800" y="6265719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fld id="{401CF334-2D5C-4859-84A6-CA7E6E43FA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8">
            <a:extLst>
              <a:ext uri="{FF2B5EF4-FFF2-40B4-BE49-F238E27FC236}">
                <a16:creationId xmlns:a16="http://schemas.microsoft.com/office/drawing/2014/main" id="{61D1B60A-65B3-9048-9B9D-7AD6870B2C78}"/>
              </a:ext>
            </a:extLst>
          </p:cNvPr>
          <p:cNvSpPr txBox="1">
            <a:spLocks/>
          </p:cNvSpPr>
          <p:nvPr userDrawn="1"/>
        </p:nvSpPr>
        <p:spPr>
          <a:xfrm>
            <a:off x="368298" y="320988"/>
            <a:ext cx="11483731" cy="7132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b="1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EB09F8A-CF9C-5C4C-BA4E-8FBB07895C61}"/>
              </a:ext>
            </a:extLst>
          </p:cNvPr>
          <p:cNvSpPr txBox="1">
            <a:spLocks/>
          </p:cNvSpPr>
          <p:nvPr userDrawn="1"/>
        </p:nvSpPr>
        <p:spPr>
          <a:xfrm>
            <a:off x="368299" y="1608995"/>
            <a:ext cx="11483731" cy="4656724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2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2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2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2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2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4BAE37A9-BE03-8B46-B22D-E2DAD211ABFD}"/>
              </a:ext>
            </a:extLst>
          </p:cNvPr>
          <p:cNvSpPr txBox="1">
            <a:spLocks/>
          </p:cNvSpPr>
          <p:nvPr userDrawn="1"/>
        </p:nvSpPr>
        <p:spPr>
          <a:xfrm>
            <a:off x="368299" y="841489"/>
            <a:ext cx="11483730" cy="443650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marR="0" indent="0" algn="l" defTabSz="457200" rtl="0" eaLnBrk="1" fontAlgn="auto" latinLnBrk="0" hangingPunct="1">
              <a:lnSpc>
                <a:spcPts val="27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kern="1200" baseline="0">
                <a:solidFill>
                  <a:schemeClr val="accent6"/>
                </a:solidFill>
                <a:latin typeface="+mn-lt"/>
                <a:ea typeface="+mn-ea"/>
                <a:cs typeface="Arial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8F27C1C5-B2BF-0045-B06A-445CB6C0100B}"/>
              </a:ext>
            </a:extLst>
          </p:cNvPr>
          <p:cNvSpPr txBox="1">
            <a:spLocks/>
          </p:cNvSpPr>
          <p:nvPr userDrawn="1"/>
        </p:nvSpPr>
        <p:spPr>
          <a:xfrm>
            <a:off x="81280" y="33090"/>
            <a:ext cx="10058400" cy="145075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b="1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289222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b="1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0.png"/><Relationship Id="rId7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0.png"/><Relationship Id="rId10" Type="http://schemas.openxmlformats.org/officeDocument/2006/relationships/image" Target="../media/image27.png"/><Relationship Id="rId4" Type="http://schemas.openxmlformats.org/officeDocument/2006/relationships/image" Target="../media/image210.png"/><Relationship Id="rId9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4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4.png"/><Relationship Id="rId7" Type="http://schemas.openxmlformats.org/officeDocument/2006/relationships/image" Target="../media/image29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11" Type="http://schemas.openxmlformats.org/officeDocument/2006/relationships/image" Target="../media/image33.png"/><Relationship Id="rId5" Type="http://schemas.openxmlformats.org/officeDocument/2006/relationships/image" Target="../media/image6.png"/><Relationship Id="rId10" Type="http://schemas.openxmlformats.org/officeDocument/2006/relationships/image" Target="../media/image320.png"/><Relationship Id="rId4" Type="http://schemas.openxmlformats.org/officeDocument/2006/relationships/image" Target="../media/image5.svg"/><Relationship Id="rId9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7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59.png"/><Relationship Id="rId4" Type="http://schemas.openxmlformats.org/officeDocument/2006/relationships/image" Target="../media/image57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0.png"/><Relationship Id="rId7" Type="http://schemas.openxmlformats.org/officeDocument/2006/relationships/image" Target="../media/image70.png"/><Relationship Id="rId2" Type="http://schemas.openxmlformats.org/officeDocument/2006/relationships/image" Target="../media/image6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0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sv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4.svg"/><Relationship Id="rId4" Type="http://schemas.openxmlformats.org/officeDocument/2006/relationships/image" Target="../media/image7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sv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4.svg"/><Relationship Id="rId4" Type="http://schemas.openxmlformats.org/officeDocument/2006/relationships/image" Target="../media/image73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2432CD8-E0CA-457A-9871-3333E6084F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21360"/>
            <a:ext cx="7436224" cy="2707640"/>
          </a:xfrm>
          <a:prstGeom prst="rect">
            <a:avLst/>
          </a:prstGeom>
        </p:spPr>
        <p:txBody>
          <a:bodyPr>
            <a:noAutofit/>
          </a:bodyPr>
          <a:lstStyle/>
          <a:p>
            <a:pPr algn="ctr"/>
            <a:br>
              <a:rPr lang="en-US" dirty="0">
                <a:solidFill>
                  <a:schemeClr val="tx1"/>
                </a:solidFill>
              </a:rPr>
            </a:br>
            <a:br>
              <a:rPr lang="en-US" dirty="0">
                <a:solidFill>
                  <a:schemeClr val="tx1"/>
                </a:solidFill>
              </a:rPr>
            </a:br>
            <a:br>
              <a:rPr lang="en-US" dirty="0">
                <a:solidFill>
                  <a:schemeClr val="tx1"/>
                </a:solidFill>
              </a:rPr>
            </a:b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Session 2 (DAY 2)</a:t>
            </a:r>
            <a:br>
              <a:rPr lang="en-US" dirty="0">
                <a:solidFill>
                  <a:schemeClr val="tx1"/>
                </a:solidFill>
              </a:rPr>
            </a:br>
            <a:br>
              <a:rPr lang="en-US" dirty="0">
                <a:solidFill>
                  <a:schemeClr val="tx1"/>
                </a:solidFill>
              </a:rPr>
            </a:br>
            <a:r>
              <a:rPr lang="en-US" sz="3200" dirty="0"/>
              <a:t>Statistical and Machine Learning Models</a:t>
            </a:r>
            <a:br>
              <a:rPr lang="en-US" dirty="0"/>
            </a:br>
            <a:br>
              <a:rPr lang="en-US" dirty="0">
                <a:solidFill>
                  <a:schemeClr val="tx1"/>
                </a:solidFill>
              </a:rPr>
            </a:br>
            <a:r>
              <a:rPr lang="en-US" sz="2000" dirty="0">
                <a:solidFill>
                  <a:schemeClr val="tx1"/>
                </a:solidFill>
              </a:rPr>
              <a:t>Workshop on Quantitative Literacy and Statistics 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82617CD-A451-60A1-28C1-B292555243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611" y="5344380"/>
            <a:ext cx="3848100" cy="444500"/>
          </a:xfrm>
          <a:prstGeom prst="rect">
            <a:avLst/>
          </a:prstGeom>
        </p:spPr>
      </p:pic>
      <p:pic>
        <p:nvPicPr>
          <p:cNvPr id="2" name="Picture 1" descr="Abstract background of data">
            <a:extLst>
              <a:ext uri="{FF2B5EF4-FFF2-40B4-BE49-F238E27FC236}">
                <a16:creationId xmlns:a16="http://schemas.microsoft.com/office/drawing/2014/main" id="{063C6FEE-5236-AF26-A264-22185935C34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401" t="-1" r="-1" b="-1"/>
          <a:stretch/>
        </p:blipFill>
        <p:spPr>
          <a:xfrm>
            <a:off x="7436224" y="-87923"/>
            <a:ext cx="4826748" cy="703384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292437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14C8D23D-528A-0311-3FB8-B3046AC5D6DE}"/>
              </a:ext>
            </a:extLst>
          </p:cNvPr>
          <p:cNvCxnSpPr>
            <a:cxnSpLocks/>
          </p:cNvCxnSpPr>
          <p:nvPr/>
        </p:nvCxnSpPr>
        <p:spPr>
          <a:xfrm flipV="1">
            <a:off x="948682" y="727121"/>
            <a:ext cx="0" cy="4318000"/>
          </a:xfrm>
          <a:prstGeom prst="straightConnector1">
            <a:avLst/>
          </a:prstGeom>
          <a:ln w="571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A4BCDEE-9F81-35BC-6BC1-D7ACA9C72660}"/>
              </a:ext>
            </a:extLst>
          </p:cNvPr>
          <p:cNvCxnSpPr>
            <a:cxnSpLocks/>
          </p:cNvCxnSpPr>
          <p:nvPr/>
        </p:nvCxnSpPr>
        <p:spPr>
          <a:xfrm>
            <a:off x="938522" y="5024801"/>
            <a:ext cx="5760720" cy="0"/>
          </a:xfrm>
          <a:prstGeom prst="straightConnector1">
            <a:avLst/>
          </a:prstGeom>
          <a:ln w="571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AC0EF61C-A9E7-CED3-F76F-41E65DB05320}"/>
              </a:ext>
            </a:extLst>
          </p:cNvPr>
          <p:cNvSpPr/>
          <p:nvPr/>
        </p:nvSpPr>
        <p:spPr>
          <a:xfrm>
            <a:off x="2424993" y="2428378"/>
            <a:ext cx="186431" cy="18643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FF60CB6-7F5B-6C91-9C35-61B92EA314A0}"/>
              </a:ext>
            </a:extLst>
          </p:cNvPr>
          <p:cNvSpPr/>
          <p:nvPr/>
        </p:nvSpPr>
        <p:spPr>
          <a:xfrm>
            <a:off x="4258327" y="1518414"/>
            <a:ext cx="186431" cy="18643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A4441A4-D61F-F3C0-7605-888B11A39EB3}"/>
              </a:ext>
            </a:extLst>
          </p:cNvPr>
          <p:cNvSpPr/>
          <p:nvPr/>
        </p:nvSpPr>
        <p:spPr>
          <a:xfrm>
            <a:off x="1973190" y="4035089"/>
            <a:ext cx="186431" cy="18643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34ED119-7F5C-C9BA-609D-2E4A2D934DFB}"/>
              </a:ext>
            </a:extLst>
          </p:cNvPr>
          <p:cNvSpPr/>
          <p:nvPr/>
        </p:nvSpPr>
        <p:spPr>
          <a:xfrm>
            <a:off x="3938090" y="3403144"/>
            <a:ext cx="186431" cy="18643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B41B5DE-3D6E-0E89-0952-C9FD7E634E9D}"/>
              </a:ext>
            </a:extLst>
          </p:cNvPr>
          <p:cNvSpPr/>
          <p:nvPr/>
        </p:nvSpPr>
        <p:spPr>
          <a:xfrm>
            <a:off x="5523198" y="1704845"/>
            <a:ext cx="186431" cy="18643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12A2F32-4CCD-460A-AA9C-44CDF1129C8E}"/>
              </a:ext>
            </a:extLst>
          </p:cNvPr>
          <p:cNvSpPr txBox="1"/>
          <p:nvPr/>
        </p:nvSpPr>
        <p:spPr>
          <a:xfrm>
            <a:off x="6699242" y="4840135"/>
            <a:ext cx="1617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X - Dependent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1AB40CA-E413-E5EA-0477-51745EDBB424}"/>
              </a:ext>
            </a:extLst>
          </p:cNvPr>
          <p:cNvSpPr txBox="1"/>
          <p:nvPr/>
        </p:nvSpPr>
        <p:spPr>
          <a:xfrm>
            <a:off x="225547" y="391535"/>
            <a:ext cx="1515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Y - Response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FE99166-A30E-BB40-DB6C-B6763F686644}"/>
              </a:ext>
            </a:extLst>
          </p:cNvPr>
          <p:cNvCxnSpPr>
            <a:cxnSpLocks/>
          </p:cNvCxnSpPr>
          <p:nvPr/>
        </p:nvCxnSpPr>
        <p:spPr>
          <a:xfrm flipV="1">
            <a:off x="938522" y="945533"/>
            <a:ext cx="5346164" cy="342070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D212BB8-6E03-3AAA-6862-BAC9E85C1704}"/>
              </a:ext>
            </a:extLst>
          </p:cNvPr>
          <p:cNvCxnSpPr>
            <a:cxnSpLocks/>
            <a:stCxn id="9" idx="0"/>
          </p:cNvCxnSpPr>
          <p:nvPr/>
        </p:nvCxnSpPr>
        <p:spPr>
          <a:xfrm flipV="1">
            <a:off x="2066406" y="3708094"/>
            <a:ext cx="0" cy="326995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67654F9-CF94-C356-517B-4BA1F684D365}"/>
              </a:ext>
            </a:extLst>
          </p:cNvPr>
          <p:cNvCxnSpPr>
            <a:cxnSpLocks/>
          </p:cNvCxnSpPr>
          <p:nvPr/>
        </p:nvCxnSpPr>
        <p:spPr>
          <a:xfrm flipV="1">
            <a:off x="2501779" y="2562045"/>
            <a:ext cx="0" cy="728233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A1D3D3E-E02A-0C20-86C2-C65496F877C9}"/>
              </a:ext>
            </a:extLst>
          </p:cNvPr>
          <p:cNvCxnSpPr>
            <a:cxnSpLocks/>
            <a:stCxn id="10" idx="0"/>
          </p:cNvCxnSpPr>
          <p:nvPr/>
        </p:nvCxnSpPr>
        <p:spPr>
          <a:xfrm flipV="1">
            <a:off x="4031306" y="2428378"/>
            <a:ext cx="0" cy="974766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BD959C2-02C2-AE81-071D-20BC3D0B0A30}"/>
              </a:ext>
            </a:extLst>
          </p:cNvPr>
          <p:cNvCxnSpPr>
            <a:cxnSpLocks/>
          </p:cNvCxnSpPr>
          <p:nvPr/>
        </p:nvCxnSpPr>
        <p:spPr>
          <a:xfrm flipV="1">
            <a:off x="4335113" y="1692381"/>
            <a:ext cx="0" cy="383061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B525B13D-D813-6F6A-934D-1C2D15B4D85D}"/>
              </a:ext>
            </a:extLst>
          </p:cNvPr>
          <p:cNvCxnSpPr>
            <a:cxnSpLocks/>
            <a:stCxn id="11" idx="0"/>
          </p:cNvCxnSpPr>
          <p:nvPr/>
        </p:nvCxnSpPr>
        <p:spPr>
          <a:xfrm flipH="1" flipV="1">
            <a:off x="5616413" y="1453612"/>
            <a:ext cx="1" cy="251233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77400EE-FA18-7CC0-5E38-32C71FF32B55}"/>
                  </a:ext>
                </a:extLst>
              </p:cNvPr>
              <p:cNvSpPr txBox="1"/>
              <p:nvPr/>
            </p:nvSpPr>
            <p:spPr>
              <a:xfrm>
                <a:off x="6268257" y="714657"/>
                <a:ext cx="1549655" cy="3767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dirty="0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Roboto" panose="02000000000000000000" pitchFamily="2" charset="0"/>
                            <a:cs typeface="Roboto" panose="02000000000000000000" pitchFamily="2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Roboto" panose="02000000000000000000" pitchFamily="2" charset="0"/>
                            <a:cs typeface="Roboto" panose="02000000000000000000" pitchFamily="2" charset="0"/>
                          </a:rPr>
                          <m:t>𝑌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rgbClr val="FFC000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- Prediction</a:t>
                </a: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77400EE-FA18-7CC0-5E38-32C71FF32B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8257" y="714657"/>
                <a:ext cx="1549655" cy="376770"/>
              </a:xfrm>
              <a:prstGeom prst="rect">
                <a:avLst/>
              </a:prstGeom>
              <a:blipFill>
                <a:blip r:embed="rId2"/>
                <a:stretch>
                  <a:fillRect t="-3333" r="-2439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351DA441-2E79-07BF-6619-B64CD24E2F2E}"/>
                  </a:ext>
                </a:extLst>
              </p:cNvPr>
              <p:cNvSpPr txBox="1"/>
              <p:nvPr/>
            </p:nvSpPr>
            <p:spPr>
              <a:xfrm>
                <a:off x="2100156" y="3549584"/>
                <a:ext cx="4514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351DA441-2E79-07BF-6619-B64CD24E2F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0156" y="3549584"/>
                <a:ext cx="451470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928B08D-2B8C-D1CD-C11E-9897466A7E92}"/>
                  </a:ext>
                </a:extLst>
              </p:cNvPr>
              <p:cNvSpPr txBox="1"/>
              <p:nvPr/>
            </p:nvSpPr>
            <p:spPr>
              <a:xfrm>
                <a:off x="2551626" y="2543249"/>
                <a:ext cx="4567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928B08D-2B8C-D1CD-C11E-9897466A7E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1626" y="2543249"/>
                <a:ext cx="456792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4275292-F53D-9287-B8A2-F258174FE226}"/>
                  </a:ext>
                </a:extLst>
              </p:cNvPr>
              <p:cNvSpPr txBox="1"/>
              <p:nvPr/>
            </p:nvSpPr>
            <p:spPr>
              <a:xfrm>
                <a:off x="4047375" y="2602345"/>
                <a:ext cx="4567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4275292-F53D-9287-B8A2-F258174FE2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7375" y="2602345"/>
                <a:ext cx="456792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F95BFC0-86B6-E4DC-F9DE-D41793BD0F9A}"/>
                  </a:ext>
                </a:extLst>
              </p:cNvPr>
              <p:cNvSpPr txBox="1"/>
              <p:nvPr/>
            </p:nvSpPr>
            <p:spPr>
              <a:xfrm>
                <a:off x="3957114" y="1648533"/>
                <a:ext cx="4567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F95BFC0-86B6-E4DC-F9DE-D41793BD0F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7114" y="1648533"/>
                <a:ext cx="456792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6D69420-7D26-AD4D-4A36-BEBFC2B2C849}"/>
                  </a:ext>
                </a:extLst>
              </p:cNvPr>
              <p:cNvSpPr txBox="1"/>
              <p:nvPr/>
            </p:nvSpPr>
            <p:spPr>
              <a:xfrm>
                <a:off x="5588911" y="1302730"/>
                <a:ext cx="4567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6D69420-7D26-AD4D-4A36-BEBFC2B2C8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8911" y="1302730"/>
                <a:ext cx="456792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0" name="Table 40">
                <a:extLst>
                  <a:ext uri="{FF2B5EF4-FFF2-40B4-BE49-F238E27FC236}">
                    <a16:creationId xmlns:a16="http://schemas.microsoft.com/office/drawing/2014/main" id="{83FBB28B-9DB6-3368-72C1-DF0D8D62108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76517625"/>
                  </p:ext>
                </p:extLst>
              </p:nvPr>
            </p:nvGraphicFramePr>
            <p:xfrm>
              <a:off x="10086391" y="562997"/>
              <a:ext cx="1006586" cy="22250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03293">
                      <a:extLst>
                        <a:ext uri="{9D8B030D-6E8A-4147-A177-3AD203B41FA5}">
                          <a16:colId xmlns:a16="http://schemas.microsoft.com/office/drawing/2014/main" val="1910038557"/>
                        </a:ext>
                      </a:extLst>
                    </a:gridCol>
                    <a:gridCol w="503293">
                      <a:extLst>
                        <a:ext uri="{9D8B030D-6E8A-4147-A177-3AD203B41FA5}">
                          <a16:colId xmlns:a16="http://schemas.microsoft.com/office/drawing/2014/main" val="207565851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Roboto" panose="02000000000000000000" pitchFamily="2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  <a:t>X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Roboto" panose="02000000000000000000" pitchFamily="2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  <a:t>Y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7473161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Roboto" panose="02000000000000000000" pitchFamily="2" charset="0"/>
                                        <a:cs typeface="Roboto" panose="02000000000000000000" pitchFamily="2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Roboto" panose="02000000000000000000" pitchFamily="2" charset="0"/>
                                        <a:cs typeface="Roboto" panose="02000000000000000000" pitchFamily="2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Roboto" panose="02000000000000000000" pitchFamily="2" charset="0"/>
                                        <a:cs typeface="Roboto" panose="02000000000000000000" pitchFamily="2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  <a:latin typeface="Roboto" panose="02000000000000000000" pitchFamily="2" charset="0"/>
                            <a:ea typeface="Roboto" panose="02000000000000000000" pitchFamily="2" charset="0"/>
                            <a:cs typeface="Roboto" panose="02000000000000000000" pitchFamily="2" charset="0"/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Roboto" panose="02000000000000000000" pitchFamily="2" charset="0"/>
                                        <a:cs typeface="Roboto" panose="02000000000000000000" pitchFamily="2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Roboto" panose="02000000000000000000" pitchFamily="2" charset="0"/>
                                        <a:cs typeface="Roboto" panose="02000000000000000000" pitchFamily="2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Roboto" panose="02000000000000000000" pitchFamily="2" charset="0"/>
                                        <a:cs typeface="Roboto" panose="02000000000000000000" pitchFamily="2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  <a:latin typeface="Roboto" panose="02000000000000000000" pitchFamily="2" charset="0"/>
                            <a:ea typeface="Roboto" panose="02000000000000000000" pitchFamily="2" charset="0"/>
                            <a:cs typeface="Roboto" panose="02000000000000000000" pitchFamily="2" charset="0"/>
                          </a:endParaRPr>
                        </a:p>
                      </a:txBody>
                      <a:tcPr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0284807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Roboto" panose="02000000000000000000" pitchFamily="2" charset="0"/>
                                        <a:cs typeface="Roboto" panose="02000000000000000000" pitchFamily="2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Roboto" panose="02000000000000000000" pitchFamily="2" charset="0"/>
                                        <a:cs typeface="Roboto" panose="02000000000000000000" pitchFamily="2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Roboto" panose="02000000000000000000" pitchFamily="2" charset="0"/>
                                        <a:cs typeface="Roboto" panose="02000000000000000000" pitchFamily="2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  <a:latin typeface="Roboto" panose="02000000000000000000" pitchFamily="2" charset="0"/>
                            <a:ea typeface="Roboto" panose="02000000000000000000" pitchFamily="2" charset="0"/>
                            <a:cs typeface="Roboto" panose="02000000000000000000" pitchFamily="2" charset="0"/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Roboto" panose="02000000000000000000" pitchFamily="2" charset="0"/>
                                        <a:cs typeface="Roboto" panose="02000000000000000000" pitchFamily="2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Roboto" panose="02000000000000000000" pitchFamily="2" charset="0"/>
                                        <a:cs typeface="Roboto" panose="02000000000000000000" pitchFamily="2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Roboto" panose="02000000000000000000" pitchFamily="2" charset="0"/>
                                        <a:cs typeface="Roboto" panose="02000000000000000000" pitchFamily="2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  <a:latin typeface="Roboto" panose="02000000000000000000" pitchFamily="2" charset="0"/>
                            <a:ea typeface="Roboto" panose="02000000000000000000" pitchFamily="2" charset="0"/>
                            <a:cs typeface="Roboto" panose="02000000000000000000" pitchFamily="2" charset="0"/>
                          </a:endParaRPr>
                        </a:p>
                      </a:txBody>
                      <a:tcPr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35557915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Roboto" panose="02000000000000000000" pitchFamily="2" charset="0"/>
                                        <a:cs typeface="Roboto" panose="02000000000000000000" pitchFamily="2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Roboto" panose="02000000000000000000" pitchFamily="2" charset="0"/>
                                        <a:cs typeface="Roboto" panose="02000000000000000000" pitchFamily="2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Roboto" panose="02000000000000000000" pitchFamily="2" charset="0"/>
                                        <a:cs typeface="Roboto" panose="02000000000000000000" pitchFamily="2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  <a:latin typeface="Roboto" panose="02000000000000000000" pitchFamily="2" charset="0"/>
                            <a:ea typeface="Roboto" panose="02000000000000000000" pitchFamily="2" charset="0"/>
                            <a:cs typeface="Roboto" panose="02000000000000000000" pitchFamily="2" charset="0"/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Roboto" panose="02000000000000000000" pitchFamily="2" charset="0"/>
                                        <a:cs typeface="Roboto" panose="02000000000000000000" pitchFamily="2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Roboto" panose="02000000000000000000" pitchFamily="2" charset="0"/>
                                        <a:cs typeface="Roboto" panose="02000000000000000000" pitchFamily="2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Roboto" panose="02000000000000000000" pitchFamily="2" charset="0"/>
                                        <a:cs typeface="Roboto" panose="02000000000000000000" pitchFamily="2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  <a:latin typeface="Roboto" panose="02000000000000000000" pitchFamily="2" charset="0"/>
                            <a:ea typeface="Roboto" panose="02000000000000000000" pitchFamily="2" charset="0"/>
                            <a:cs typeface="Roboto" panose="02000000000000000000" pitchFamily="2" charset="0"/>
                          </a:endParaRPr>
                        </a:p>
                      </a:txBody>
                      <a:tcPr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5891737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Roboto" panose="02000000000000000000" pitchFamily="2" charset="0"/>
                                        <a:cs typeface="Roboto" panose="02000000000000000000" pitchFamily="2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Roboto" panose="02000000000000000000" pitchFamily="2" charset="0"/>
                                        <a:cs typeface="Roboto" panose="02000000000000000000" pitchFamily="2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Roboto" panose="02000000000000000000" pitchFamily="2" charset="0"/>
                                        <a:cs typeface="Roboto" panose="02000000000000000000" pitchFamily="2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  <a:latin typeface="Roboto" panose="02000000000000000000" pitchFamily="2" charset="0"/>
                            <a:ea typeface="Roboto" panose="02000000000000000000" pitchFamily="2" charset="0"/>
                            <a:cs typeface="Roboto" panose="02000000000000000000" pitchFamily="2" charset="0"/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Roboto" panose="02000000000000000000" pitchFamily="2" charset="0"/>
                                        <a:cs typeface="Roboto" panose="02000000000000000000" pitchFamily="2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Roboto" panose="02000000000000000000" pitchFamily="2" charset="0"/>
                                        <a:cs typeface="Roboto" panose="02000000000000000000" pitchFamily="2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Roboto" panose="02000000000000000000" pitchFamily="2" charset="0"/>
                                        <a:cs typeface="Roboto" panose="02000000000000000000" pitchFamily="2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  <a:latin typeface="Roboto" panose="02000000000000000000" pitchFamily="2" charset="0"/>
                            <a:ea typeface="Roboto" panose="02000000000000000000" pitchFamily="2" charset="0"/>
                            <a:cs typeface="Roboto" panose="02000000000000000000" pitchFamily="2" charset="0"/>
                          </a:endParaRPr>
                        </a:p>
                      </a:txBody>
                      <a:tcPr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822632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Roboto" panose="02000000000000000000" pitchFamily="2" charset="0"/>
                                        <a:cs typeface="Roboto" panose="02000000000000000000" pitchFamily="2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Roboto" panose="02000000000000000000" pitchFamily="2" charset="0"/>
                                        <a:cs typeface="Roboto" panose="02000000000000000000" pitchFamily="2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Roboto" panose="02000000000000000000" pitchFamily="2" charset="0"/>
                                        <a:cs typeface="Roboto" panose="02000000000000000000" pitchFamily="2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  <a:latin typeface="Roboto" panose="02000000000000000000" pitchFamily="2" charset="0"/>
                            <a:ea typeface="Roboto" panose="02000000000000000000" pitchFamily="2" charset="0"/>
                            <a:cs typeface="Roboto" panose="02000000000000000000" pitchFamily="2" charset="0"/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Roboto" panose="02000000000000000000" pitchFamily="2" charset="0"/>
                                        <a:cs typeface="Roboto" panose="02000000000000000000" pitchFamily="2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Roboto" panose="02000000000000000000" pitchFamily="2" charset="0"/>
                                        <a:cs typeface="Roboto" panose="02000000000000000000" pitchFamily="2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Roboto" panose="02000000000000000000" pitchFamily="2" charset="0"/>
                                        <a:cs typeface="Roboto" panose="02000000000000000000" pitchFamily="2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  <a:latin typeface="Roboto" panose="02000000000000000000" pitchFamily="2" charset="0"/>
                            <a:ea typeface="Roboto" panose="02000000000000000000" pitchFamily="2" charset="0"/>
                            <a:cs typeface="Roboto" panose="02000000000000000000" pitchFamily="2" charset="0"/>
                          </a:endParaRPr>
                        </a:p>
                      </a:txBody>
                      <a:tcPr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2039218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0" name="Table 40">
                <a:extLst>
                  <a:ext uri="{FF2B5EF4-FFF2-40B4-BE49-F238E27FC236}">
                    <a16:creationId xmlns:a16="http://schemas.microsoft.com/office/drawing/2014/main" id="{83FBB28B-9DB6-3368-72C1-DF0D8D62108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76517625"/>
                  </p:ext>
                </p:extLst>
              </p:nvPr>
            </p:nvGraphicFramePr>
            <p:xfrm>
              <a:off x="10086391" y="562997"/>
              <a:ext cx="1006586" cy="22250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03293">
                      <a:extLst>
                        <a:ext uri="{9D8B030D-6E8A-4147-A177-3AD203B41FA5}">
                          <a16:colId xmlns:a16="http://schemas.microsoft.com/office/drawing/2014/main" val="1910038557"/>
                        </a:ext>
                      </a:extLst>
                    </a:gridCol>
                    <a:gridCol w="503293">
                      <a:extLst>
                        <a:ext uri="{9D8B030D-6E8A-4147-A177-3AD203B41FA5}">
                          <a16:colId xmlns:a16="http://schemas.microsoft.com/office/drawing/2014/main" val="207565851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Roboto" panose="02000000000000000000" pitchFamily="2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  <a:t>X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Roboto" panose="02000000000000000000" pitchFamily="2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  <a:t>Y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7473161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2500" t="-103333" r="-105000" b="-39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102500" t="-103333" r="-5000" b="-39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0284807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2500" t="-210345" r="-105000" b="-3103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102500" t="-210345" r="-5000" b="-31034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5557915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2500" t="-310345" r="-105000" b="-2103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102500" t="-310345" r="-5000" b="-21034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5891737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2500" t="-396667" r="-105000" b="-10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102500" t="-396667" r="-5000" b="-10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822632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2500" t="-513793" r="-105000" b="-68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102500" t="-513793" r="-5000" b="-689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2039218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924207E-0745-293A-837F-EC84B0480245}"/>
                  </a:ext>
                </a:extLst>
              </p:cNvPr>
              <p:cNvSpPr txBox="1"/>
              <p:nvPr/>
            </p:nvSpPr>
            <p:spPr>
              <a:xfrm>
                <a:off x="848506" y="5477015"/>
                <a:ext cx="583430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Simple Linear Regression Model: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=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Error</m:t>
                    </m:r>
                  </m:oMath>
                </a14:m>
                <a:endParaRPr lang="en-US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924207E-0745-293A-837F-EC84B04802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506" y="5477015"/>
                <a:ext cx="5834307" cy="369332"/>
              </a:xfrm>
              <a:prstGeom prst="rect">
                <a:avLst/>
              </a:prstGeom>
              <a:blipFill>
                <a:blip r:embed="rId9"/>
                <a:stretch>
                  <a:fillRect l="-868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3F4B5CE-E282-7944-6857-916F7FA9D2AE}"/>
                  </a:ext>
                </a:extLst>
              </p:cNvPr>
              <p:cNvSpPr txBox="1"/>
              <p:nvPr/>
            </p:nvSpPr>
            <p:spPr>
              <a:xfrm>
                <a:off x="848506" y="6133986"/>
                <a:ext cx="6096000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6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 - Response when X = 0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6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 - Increase of Response when X increase by 1-unit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3F4B5CE-E282-7944-6857-916F7FA9D2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506" y="6133986"/>
                <a:ext cx="6096000" cy="584775"/>
              </a:xfrm>
              <a:prstGeom prst="rect">
                <a:avLst/>
              </a:prstGeom>
              <a:blipFill>
                <a:blip r:embed="rId10"/>
                <a:stretch>
                  <a:fillRect t="-2128" b="-127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5E0B3F0-7822-567B-3396-CF5C634B602B}"/>
                  </a:ext>
                </a:extLst>
              </p:cNvPr>
              <p:cNvSpPr txBox="1"/>
              <p:nvPr/>
            </p:nvSpPr>
            <p:spPr>
              <a:xfrm>
                <a:off x="6268257" y="296763"/>
                <a:ext cx="3028489" cy="384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0" i="1" dirty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 dirty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acc>
                      <m:r>
                        <a:rPr lang="en-US" i="1" dirty="0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 =</m:t>
                      </m:r>
                      <m:sSub>
                        <m:sSubPr>
                          <m:ctrlPr>
                            <a:rPr lang="en-US" b="0" i="1" dirty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0" i="1" dirty="0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dirty="0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US" b="0" i="1" dirty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dirty="0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 dirty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i="1" dirty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 dirty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US" b="0" i="1" dirty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dirty="0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5E0B3F0-7822-567B-3396-CF5C634B60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8257" y="296763"/>
                <a:ext cx="3028489" cy="384336"/>
              </a:xfrm>
              <a:prstGeom prst="rect">
                <a:avLst/>
              </a:prstGeom>
              <a:blipFill>
                <a:blip r:embed="rId11"/>
                <a:stretch>
                  <a:fillRect t="-3226" b="-193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04383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/>
      <p:bldP spid="34" grpId="0"/>
      <p:bldP spid="35" grpId="0"/>
      <p:bldP spid="36" grpId="0"/>
      <p:bldP spid="38" grpId="0"/>
      <p:bldP spid="4" grpId="0"/>
      <p:bldP spid="14" grpId="0"/>
      <p:bldP spid="2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E069E87-1799-6A6C-09C0-C9E25F839E94}"/>
              </a:ext>
            </a:extLst>
          </p:cNvPr>
          <p:cNvGrpSpPr/>
          <p:nvPr/>
        </p:nvGrpSpPr>
        <p:grpSpPr>
          <a:xfrm>
            <a:off x="322074" y="704320"/>
            <a:ext cx="7919925" cy="4817932"/>
            <a:chOff x="2075570" y="639774"/>
            <a:chExt cx="7919925" cy="4817932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8EE684F2-B40B-2B13-9E50-5EB8D083D403}"/>
                </a:ext>
              </a:extLst>
            </p:cNvPr>
            <p:cNvGrpSpPr/>
            <p:nvPr/>
          </p:nvGrpSpPr>
          <p:grpSpPr>
            <a:xfrm>
              <a:off x="2075570" y="639774"/>
              <a:ext cx="7919925" cy="4817932"/>
              <a:chOff x="1430785" y="639774"/>
              <a:chExt cx="7919925" cy="4817932"/>
            </a:xfrm>
          </p:grpSpPr>
          <p:cxnSp>
            <p:nvCxnSpPr>
              <p:cNvPr id="3" name="Straight Arrow Connector 2">
                <a:extLst>
                  <a:ext uri="{FF2B5EF4-FFF2-40B4-BE49-F238E27FC236}">
                    <a16:creationId xmlns:a16="http://schemas.microsoft.com/office/drawing/2014/main" id="{14C8D23D-528A-0311-3FB8-B3046AC5D6D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153920" y="975360"/>
                <a:ext cx="0" cy="4318000"/>
              </a:xfrm>
              <a:prstGeom prst="straightConnector1">
                <a:avLst/>
              </a:prstGeom>
              <a:ln w="57150">
                <a:solidFill>
                  <a:schemeClr val="accent1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" name="Straight Arrow Connector 4">
                <a:extLst>
                  <a:ext uri="{FF2B5EF4-FFF2-40B4-BE49-F238E27FC236}">
                    <a16:creationId xmlns:a16="http://schemas.microsoft.com/office/drawing/2014/main" id="{CA4BCDEE-9F81-35BC-6BC1-D7ACA9C7266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43760" y="5273040"/>
                <a:ext cx="5760720" cy="0"/>
              </a:xfrm>
              <a:prstGeom prst="straightConnector1">
                <a:avLst/>
              </a:prstGeom>
              <a:ln w="57150">
                <a:solidFill>
                  <a:schemeClr val="accent1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AC0EF61C-A9E7-CED3-F76F-41E65DB05320}"/>
                  </a:ext>
                </a:extLst>
              </p:cNvPr>
              <p:cNvSpPr/>
              <p:nvPr/>
            </p:nvSpPr>
            <p:spPr>
              <a:xfrm>
                <a:off x="3630231" y="2676617"/>
                <a:ext cx="186431" cy="186431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9FF60CB6-7F5B-6C91-9C35-61B92EA314A0}"/>
                  </a:ext>
                </a:extLst>
              </p:cNvPr>
              <p:cNvSpPr/>
              <p:nvPr/>
            </p:nvSpPr>
            <p:spPr>
              <a:xfrm>
                <a:off x="5463565" y="1766653"/>
                <a:ext cx="186431" cy="186431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BA4441A4-D61F-F3C0-7605-888B11A39EB3}"/>
                  </a:ext>
                </a:extLst>
              </p:cNvPr>
              <p:cNvSpPr/>
              <p:nvPr/>
            </p:nvSpPr>
            <p:spPr>
              <a:xfrm>
                <a:off x="3178428" y="4283328"/>
                <a:ext cx="186431" cy="186431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034ED119-7F5C-C9BA-609D-2E4A2D934DFB}"/>
                  </a:ext>
                </a:extLst>
              </p:cNvPr>
              <p:cNvSpPr/>
              <p:nvPr/>
            </p:nvSpPr>
            <p:spPr>
              <a:xfrm>
                <a:off x="5143328" y="3651383"/>
                <a:ext cx="186431" cy="186431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9B41B5DE-3D6E-0E89-0952-C9FD7E634E9D}"/>
                  </a:ext>
                </a:extLst>
              </p:cNvPr>
              <p:cNvSpPr/>
              <p:nvPr/>
            </p:nvSpPr>
            <p:spPr>
              <a:xfrm>
                <a:off x="6728436" y="1953084"/>
                <a:ext cx="186431" cy="186431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12A2F32-4CCD-460A-AA9C-44CDF1129C8E}"/>
                  </a:ext>
                </a:extLst>
              </p:cNvPr>
              <p:cNvSpPr txBox="1"/>
              <p:nvPr/>
            </p:nvSpPr>
            <p:spPr>
              <a:xfrm>
                <a:off x="7904480" y="5088374"/>
                <a:ext cx="14462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accent1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X - Predictor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1AB40CA-E413-E5EA-0477-51745EDBB424}"/>
                  </a:ext>
                </a:extLst>
              </p:cNvPr>
              <p:cNvSpPr txBox="1"/>
              <p:nvPr/>
            </p:nvSpPr>
            <p:spPr>
              <a:xfrm>
                <a:off x="1430785" y="639774"/>
                <a:ext cx="15151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accent1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Y - Response</a:t>
                </a:r>
              </a:p>
            </p:txBody>
          </p: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8FE99166-A30E-BB40-DB6C-B6763F68664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769833" y="1193772"/>
                <a:ext cx="4720091" cy="2916588"/>
              </a:xfrm>
              <a:prstGeom prst="line">
                <a:avLst/>
              </a:prstGeom>
              <a:ln w="762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D212BB8-6E03-3AAA-6862-BAC9E85C1704}"/>
                </a:ext>
              </a:extLst>
            </p:cNvPr>
            <p:cNvCxnSpPr>
              <a:stCxn id="9" idx="0"/>
            </p:cNvCxnSpPr>
            <p:nvPr/>
          </p:nvCxnSpPr>
          <p:spPr>
            <a:xfrm flipH="1" flipV="1">
              <a:off x="3916428" y="3837814"/>
              <a:ext cx="1" cy="445514"/>
            </a:xfrm>
            <a:prstGeom prst="line">
              <a:avLst/>
            </a:prstGeom>
            <a:ln w="38100">
              <a:solidFill>
                <a:schemeClr val="tx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F67654F9-CF94-C356-517B-4BA1F684D3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68231" y="2822748"/>
              <a:ext cx="0" cy="660773"/>
            </a:xfrm>
            <a:prstGeom prst="line">
              <a:avLst/>
            </a:prstGeom>
            <a:ln w="38100">
              <a:solidFill>
                <a:schemeClr val="tx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BA1D3D3E-E02A-0C20-86C2-C65496F877C9}"/>
                </a:ext>
              </a:extLst>
            </p:cNvPr>
            <p:cNvCxnSpPr>
              <a:cxnSpLocks/>
              <a:stCxn id="10" idx="0"/>
            </p:cNvCxnSpPr>
            <p:nvPr/>
          </p:nvCxnSpPr>
          <p:spPr>
            <a:xfrm flipV="1">
              <a:off x="5881329" y="2676617"/>
              <a:ext cx="0" cy="974766"/>
            </a:xfrm>
            <a:prstGeom prst="line">
              <a:avLst/>
            </a:prstGeom>
            <a:ln w="38100">
              <a:solidFill>
                <a:schemeClr val="tx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BD959C2-02C2-AE81-071D-20BC3D0B0A3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01565" y="1953084"/>
              <a:ext cx="0" cy="383061"/>
            </a:xfrm>
            <a:prstGeom prst="line">
              <a:avLst/>
            </a:prstGeom>
            <a:ln w="38100">
              <a:solidFill>
                <a:schemeClr val="tx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525B13D-D813-6F6A-934D-1C2D15B4D85D}"/>
                </a:ext>
              </a:extLst>
            </p:cNvPr>
            <p:cNvCxnSpPr>
              <a:cxnSpLocks/>
              <a:stCxn id="11" idx="0"/>
            </p:cNvCxnSpPr>
            <p:nvPr/>
          </p:nvCxnSpPr>
          <p:spPr>
            <a:xfrm flipH="1" flipV="1">
              <a:off x="7466436" y="1701851"/>
              <a:ext cx="1" cy="251233"/>
            </a:xfrm>
            <a:prstGeom prst="line">
              <a:avLst/>
            </a:prstGeom>
            <a:ln w="38100">
              <a:solidFill>
                <a:schemeClr val="tx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077400EE-FA18-7CC0-5E38-32C71FF32B55}"/>
                    </a:ext>
                  </a:extLst>
                </p:cNvPr>
                <p:cNvSpPr txBox="1"/>
                <p:nvPr/>
              </p:nvSpPr>
              <p:spPr>
                <a:xfrm>
                  <a:off x="8134709" y="975360"/>
                  <a:ext cx="1549655" cy="37677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0" i="1" dirty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</m:ctrlPr>
                        </m:accPr>
                        <m:e>
                          <m:r>
                            <a:rPr lang="en-US" b="0" i="1" dirty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  <m:t>𝑌</m:t>
                          </m:r>
                        </m:e>
                      </m:acc>
                    </m:oMath>
                  </a14:m>
                  <a:r>
                    <a:rPr lang="en-US" dirty="0">
                      <a:solidFill>
                        <a:srgbClr val="FFC000"/>
                      </a:solidFill>
                      <a:latin typeface="Roboto" panose="02000000000000000000" pitchFamily="2" charset="0"/>
                      <a:ea typeface="Roboto" panose="02000000000000000000" pitchFamily="2" charset="0"/>
                      <a:cs typeface="Roboto" panose="02000000000000000000" pitchFamily="2" charset="0"/>
                    </a:rPr>
                    <a:t> - Prediction</a:t>
                  </a:r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077400EE-FA18-7CC0-5E38-32C71FF32B5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34709" y="975360"/>
                  <a:ext cx="1549655" cy="376770"/>
                </a:xfrm>
                <a:prstGeom prst="rect">
                  <a:avLst/>
                </a:prstGeom>
                <a:blipFill>
                  <a:blip r:embed="rId2"/>
                  <a:stretch>
                    <a:fillRect t="-6667" r="-2439" b="-2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351DA441-2E79-07BF-6619-B64CD24E2F2E}"/>
                    </a:ext>
                  </a:extLst>
                </p:cNvPr>
                <p:cNvSpPr txBox="1"/>
                <p:nvPr/>
              </p:nvSpPr>
              <p:spPr>
                <a:xfrm>
                  <a:off x="3966608" y="3810287"/>
                  <a:ext cx="45147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351DA441-2E79-07BF-6619-B64CD24E2F2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66608" y="3810287"/>
                  <a:ext cx="451470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D928B08D-2B8C-D1CD-C11E-9897466A7E92}"/>
                    </a:ext>
                  </a:extLst>
                </p:cNvPr>
                <p:cNvSpPr txBox="1"/>
                <p:nvPr/>
              </p:nvSpPr>
              <p:spPr>
                <a:xfrm>
                  <a:off x="4418078" y="2803952"/>
                  <a:ext cx="45679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D928B08D-2B8C-D1CD-C11E-9897466A7E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18078" y="2803952"/>
                  <a:ext cx="456792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D4275292-F53D-9287-B8A2-F258174FE226}"/>
                    </a:ext>
                  </a:extLst>
                </p:cNvPr>
                <p:cNvSpPr txBox="1"/>
                <p:nvPr/>
              </p:nvSpPr>
              <p:spPr>
                <a:xfrm>
                  <a:off x="5913827" y="2863048"/>
                  <a:ext cx="45679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D4275292-F53D-9287-B8A2-F258174FE22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13827" y="2863048"/>
                  <a:ext cx="456792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4F95BFC0-86B6-E4DC-F9DE-D41793BD0F9A}"/>
                    </a:ext>
                  </a:extLst>
                </p:cNvPr>
                <p:cNvSpPr txBox="1"/>
                <p:nvPr/>
              </p:nvSpPr>
              <p:spPr>
                <a:xfrm>
                  <a:off x="5823566" y="1909236"/>
                  <a:ext cx="45679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4F95BFC0-86B6-E4DC-F9DE-D41793BD0F9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23566" y="1909236"/>
                  <a:ext cx="456792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E6D69420-7D26-AD4D-4A36-BEBFC2B2C849}"/>
                    </a:ext>
                  </a:extLst>
                </p:cNvPr>
                <p:cNvSpPr txBox="1"/>
                <p:nvPr/>
              </p:nvSpPr>
              <p:spPr>
                <a:xfrm>
                  <a:off x="7455363" y="1563433"/>
                  <a:ext cx="45679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E6D69420-7D26-AD4D-4A36-BEBFC2B2C84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55363" y="1563433"/>
                  <a:ext cx="456792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7D99F99-F0E4-67DE-D1D8-2162D89E8397}"/>
                  </a:ext>
                </a:extLst>
              </p:cNvPr>
              <p:cNvSpPr txBox="1"/>
              <p:nvPr/>
            </p:nvSpPr>
            <p:spPr>
              <a:xfrm>
                <a:off x="6884894" y="2455685"/>
                <a:ext cx="5349822" cy="3786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Residual Sum of Square: RSS =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+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+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+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+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en-US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7D99F99-F0E4-67DE-D1D8-2162D89E83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4894" y="2455685"/>
                <a:ext cx="5349822" cy="378693"/>
              </a:xfrm>
              <a:prstGeom prst="rect">
                <a:avLst/>
              </a:prstGeom>
              <a:blipFill>
                <a:blip r:embed="rId8"/>
                <a:stretch>
                  <a:fillRect l="-709" t="-3226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749BCF2-B375-3BC8-ED85-133BE73FBCF7}"/>
                  </a:ext>
                </a:extLst>
              </p:cNvPr>
              <p:cNvSpPr txBox="1"/>
              <p:nvPr/>
            </p:nvSpPr>
            <p:spPr>
              <a:xfrm>
                <a:off x="6884596" y="1831199"/>
                <a:ext cx="5194875" cy="3746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Residual: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</m:oMath>
                </a14:m>
                <a:endParaRPr lang="en-US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749BCF2-B375-3BC8-ED85-133BE73FBC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4596" y="1831199"/>
                <a:ext cx="5194875" cy="374654"/>
              </a:xfrm>
              <a:prstGeom prst="rect">
                <a:avLst/>
              </a:prstGeom>
              <a:blipFill>
                <a:blip r:embed="rId9"/>
                <a:stretch>
                  <a:fillRect l="-730" t="-6667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884EBFB-45A8-C027-E5D9-52306367B39D}"/>
                  </a:ext>
                </a:extLst>
              </p:cNvPr>
              <p:cNvSpPr txBox="1"/>
              <p:nvPr/>
            </p:nvSpPr>
            <p:spPr>
              <a:xfrm>
                <a:off x="6902354" y="2933324"/>
                <a:ext cx="5349822" cy="10136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RSS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−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</m:acc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endParaRPr lang="en-US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r>
                  <a:rPr lang="en-US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Roboto" panose="02000000000000000000" pitchFamily="2" charset="0"/>
                            <a:cs typeface="Roboto" panose="02000000000000000000" pitchFamily="2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Roboto" panose="02000000000000000000" pitchFamily="2" charset="0"/>
                            <a:cs typeface="Roboto" panose="02000000000000000000" pitchFamily="2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Roboto" panose="02000000000000000000" pitchFamily="2" charset="0"/>
                            <a:cs typeface="Roboto" panose="02000000000000000000" pitchFamily="2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Roboto" panose="02000000000000000000" pitchFamily="2" charset="0"/>
                            <a:cs typeface="Roboto" panose="02000000000000000000" pitchFamily="2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Roboto" panose="02000000000000000000" pitchFamily="2" charset="0"/>
                            <a:cs typeface="Roboto" panose="02000000000000000000" pitchFamily="2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Roboto" panose="02000000000000000000" pitchFamily="2" charset="0"/>
                            <a:cs typeface="Roboto" panose="02000000000000000000" pitchFamily="2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which minimize the RSS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884EBFB-45A8-C027-E5D9-52306367B3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2354" y="2933324"/>
                <a:ext cx="5349822" cy="1013675"/>
              </a:xfrm>
              <a:prstGeom prst="rect">
                <a:avLst/>
              </a:prstGeom>
              <a:blipFill>
                <a:blip r:embed="rId10"/>
                <a:stretch>
                  <a:fillRect l="-948" t="-33333" b="-74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A143FFD-C142-72BD-E908-285DE3A88A21}"/>
                  </a:ext>
                </a:extLst>
              </p:cNvPr>
              <p:cNvSpPr txBox="1"/>
              <p:nvPr/>
            </p:nvSpPr>
            <p:spPr>
              <a:xfrm>
                <a:off x="6381213" y="714454"/>
                <a:ext cx="3028489" cy="384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0" i="1" dirty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 dirty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acc>
                      <m:r>
                        <a:rPr lang="en-US" i="1" dirty="0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 =</m:t>
                      </m:r>
                      <m:sSub>
                        <m:sSubPr>
                          <m:ctrlPr>
                            <a:rPr lang="en-US" b="0" i="1" dirty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0" i="1" dirty="0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dirty="0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US" b="0" i="1" dirty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dirty="0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 dirty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i="1" dirty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 dirty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US" b="0" i="1" dirty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dirty="0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A143FFD-C142-72BD-E908-285DE3A88A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1213" y="714454"/>
                <a:ext cx="3028489" cy="384336"/>
              </a:xfrm>
              <a:prstGeom prst="rect">
                <a:avLst/>
              </a:prstGeom>
              <a:blipFill>
                <a:blip r:embed="rId11"/>
                <a:stretch>
                  <a:fillRect t="-3226" b="-193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93046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75AEC19-8046-8760-1C99-B7A8156F0FDA}"/>
              </a:ext>
            </a:extLst>
          </p:cNvPr>
          <p:cNvSpPr/>
          <p:nvPr/>
        </p:nvSpPr>
        <p:spPr>
          <a:xfrm>
            <a:off x="2657118" y="165327"/>
            <a:ext cx="2196446" cy="298829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Weight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A0DF878-4BD0-4D6F-06EC-746A53E80676}"/>
              </a:ext>
            </a:extLst>
          </p:cNvPr>
          <p:cNvSpPr/>
          <p:nvPr/>
        </p:nvSpPr>
        <p:spPr>
          <a:xfrm>
            <a:off x="7885510" y="181133"/>
            <a:ext cx="2196446" cy="298829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MPG</a:t>
            </a:r>
          </a:p>
        </p:txBody>
      </p:sp>
      <p:pic>
        <p:nvPicPr>
          <p:cNvPr id="9" name="Graphic 8" descr="Car Mechanic with solid fill">
            <a:extLst>
              <a:ext uri="{FF2B5EF4-FFF2-40B4-BE49-F238E27FC236}">
                <a16:creationId xmlns:a16="http://schemas.microsoft.com/office/drawing/2014/main" id="{2B0FF45B-28D1-D8DE-F0F2-0C7D317395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98141" y="1202274"/>
            <a:ext cx="914400" cy="914400"/>
          </a:xfrm>
          <a:prstGeom prst="rect">
            <a:avLst/>
          </a:prstGeom>
        </p:spPr>
      </p:pic>
      <p:pic>
        <p:nvPicPr>
          <p:cNvPr id="10" name="Graphic 9" descr="Car Wash with solid fill">
            <a:extLst>
              <a:ext uri="{FF2B5EF4-FFF2-40B4-BE49-F238E27FC236}">
                <a16:creationId xmlns:a16="http://schemas.microsoft.com/office/drawing/2014/main" id="{F8AC064F-04EB-18A3-A90A-3650F957C6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526533" y="1065477"/>
            <a:ext cx="914400" cy="914400"/>
          </a:xfrm>
          <a:prstGeom prst="rect">
            <a:avLst/>
          </a:prstGeom>
        </p:spPr>
      </p:pic>
      <p:sp>
        <p:nvSpPr>
          <p:cNvPr id="11" name="Notched Right Arrow 10">
            <a:extLst>
              <a:ext uri="{FF2B5EF4-FFF2-40B4-BE49-F238E27FC236}">
                <a16:creationId xmlns:a16="http://schemas.microsoft.com/office/drawing/2014/main" id="{AF217EA2-BCA7-892C-805F-44F793CDDB81}"/>
              </a:ext>
            </a:extLst>
          </p:cNvPr>
          <p:cNvSpPr/>
          <p:nvPr/>
        </p:nvSpPr>
        <p:spPr>
          <a:xfrm>
            <a:off x="5207821" y="1139300"/>
            <a:ext cx="2488676" cy="914400"/>
          </a:xfrm>
          <a:prstGeom prst="notched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CC6B680-7A92-FE6A-B397-F04F57E23EAB}"/>
                  </a:ext>
                </a:extLst>
              </p:cNvPr>
              <p:cNvSpPr txBox="1"/>
              <p:nvPr/>
            </p:nvSpPr>
            <p:spPr>
              <a:xfrm>
                <a:off x="4521392" y="2275971"/>
                <a:ext cx="3861533" cy="3847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𝑀𝑃𝐺</m:t>
                          </m:r>
                        </m:e>
                      </m:acc>
                      <m:r>
                        <a:rPr lang="en-US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=</m:t>
                      </m:r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 b="0" i="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β</m:t>
                              </m:r>
                            </m:e>
                          </m:acc>
                        </m:e>
                        <m:sub>
                          <m:r>
                            <a:rPr lang="en-US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 i="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β</m:t>
                              </m:r>
                            </m:e>
                          </m:acc>
                        </m:e>
                        <m:sub>
                          <m:r>
                            <a:rPr lang="en-US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Weight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CC6B680-7A92-FE6A-B397-F04F57E23E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1392" y="2275971"/>
                <a:ext cx="3861533" cy="384785"/>
              </a:xfrm>
              <a:prstGeom prst="rect">
                <a:avLst/>
              </a:prstGeom>
              <a:blipFill>
                <a:blip r:embed="rId7"/>
                <a:stretch>
                  <a:fillRect t="-6452" b="-161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 descr="A picture containing text, font, screenshot, black and white&#10;&#10;Description automatically generated">
            <a:extLst>
              <a:ext uri="{FF2B5EF4-FFF2-40B4-BE49-F238E27FC236}">
                <a16:creationId xmlns:a16="http://schemas.microsoft.com/office/drawing/2014/main" id="{C120590C-1E31-E96D-290E-EEACC2215E4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8141" y="3429000"/>
            <a:ext cx="6104382" cy="315782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E300E8B-7D58-7808-F6ED-1B08E0DAB8AA}"/>
              </a:ext>
            </a:extLst>
          </p:cNvPr>
          <p:cNvSpPr/>
          <p:nvPr/>
        </p:nvSpPr>
        <p:spPr>
          <a:xfrm>
            <a:off x="4853564" y="3493270"/>
            <a:ext cx="440812" cy="3093552"/>
          </a:xfrm>
          <a:prstGeom prst="rect">
            <a:avLst/>
          </a:prstGeom>
          <a:solidFill>
            <a:srgbClr val="1CADE4">
              <a:alpha val="3607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5C8F446-F5C6-903C-999B-817F545418C0}"/>
              </a:ext>
            </a:extLst>
          </p:cNvPr>
          <p:cNvSpPr/>
          <p:nvPr/>
        </p:nvSpPr>
        <p:spPr>
          <a:xfrm>
            <a:off x="6840654" y="3493270"/>
            <a:ext cx="474545" cy="3093552"/>
          </a:xfrm>
          <a:prstGeom prst="rect">
            <a:avLst/>
          </a:prstGeom>
          <a:solidFill>
            <a:srgbClr val="FFC000">
              <a:alpha val="3607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32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75AEC19-8046-8760-1C99-B7A8156F0FDA}"/>
              </a:ext>
            </a:extLst>
          </p:cNvPr>
          <p:cNvSpPr/>
          <p:nvPr/>
        </p:nvSpPr>
        <p:spPr>
          <a:xfrm>
            <a:off x="2657118" y="165327"/>
            <a:ext cx="2196446" cy="298829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Weight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A0DF878-4BD0-4D6F-06EC-746A53E80676}"/>
              </a:ext>
            </a:extLst>
          </p:cNvPr>
          <p:cNvSpPr/>
          <p:nvPr/>
        </p:nvSpPr>
        <p:spPr>
          <a:xfrm>
            <a:off x="7885510" y="181133"/>
            <a:ext cx="2196446" cy="298829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MPG</a:t>
            </a:r>
          </a:p>
        </p:txBody>
      </p:sp>
      <p:pic>
        <p:nvPicPr>
          <p:cNvPr id="9" name="Graphic 8" descr="Car Mechanic with solid fill">
            <a:extLst>
              <a:ext uri="{FF2B5EF4-FFF2-40B4-BE49-F238E27FC236}">
                <a16:creationId xmlns:a16="http://schemas.microsoft.com/office/drawing/2014/main" id="{2B0FF45B-28D1-D8DE-F0F2-0C7D317395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98141" y="1202274"/>
            <a:ext cx="914400" cy="914400"/>
          </a:xfrm>
          <a:prstGeom prst="rect">
            <a:avLst/>
          </a:prstGeom>
        </p:spPr>
      </p:pic>
      <p:pic>
        <p:nvPicPr>
          <p:cNvPr id="10" name="Graphic 9" descr="Car Wash with solid fill">
            <a:extLst>
              <a:ext uri="{FF2B5EF4-FFF2-40B4-BE49-F238E27FC236}">
                <a16:creationId xmlns:a16="http://schemas.microsoft.com/office/drawing/2014/main" id="{F8AC064F-04EB-18A3-A90A-3650F957C6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526533" y="1065477"/>
            <a:ext cx="914400" cy="914400"/>
          </a:xfrm>
          <a:prstGeom prst="rect">
            <a:avLst/>
          </a:prstGeom>
        </p:spPr>
      </p:pic>
      <p:sp>
        <p:nvSpPr>
          <p:cNvPr id="11" name="Notched Right Arrow 10">
            <a:extLst>
              <a:ext uri="{FF2B5EF4-FFF2-40B4-BE49-F238E27FC236}">
                <a16:creationId xmlns:a16="http://schemas.microsoft.com/office/drawing/2014/main" id="{AF217EA2-BCA7-892C-805F-44F793CDDB81}"/>
              </a:ext>
            </a:extLst>
          </p:cNvPr>
          <p:cNvSpPr/>
          <p:nvPr/>
        </p:nvSpPr>
        <p:spPr>
          <a:xfrm>
            <a:off x="5207821" y="1139300"/>
            <a:ext cx="2488676" cy="914400"/>
          </a:xfrm>
          <a:prstGeom prst="notched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CC6B680-7A92-FE6A-B397-F04F57E23EAB}"/>
                  </a:ext>
                </a:extLst>
              </p:cNvPr>
              <p:cNvSpPr txBox="1"/>
              <p:nvPr/>
            </p:nvSpPr>
            <p:spPr>
              <a:xfrm>
                <a:off x="4521392" y="2275971"/>
                <a:ext cx="3861533" cy="3847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𝑀𝑃𝐺</m:t>
                          </m:r>
                        </m:e>
                      </m:acc>
                      <m:r>
                        <a:rPr lang="en-US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=</m:t>
                      </m:r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 b="0" i="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β</m:t>
                              </m:r>
                            </m:e>
                          </m:acc>
                        </m:e>
                        <m:sub>
                          <m:r>
                            <a:rPr lang="en-US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 i="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β</m:t>
                              </m:r>
                            </m:e>
                          </m:acc>
                        </m:e>
                        <m:sub>
                          <m:r>
                            <a:rPr lang="en-US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Weight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CC6B680-7A92-FE6A-B397-F04F57E23E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1392" y="2275971"/>
                <a:ext cx="3861533" cy="384785"/>
              </a:xfrm>
              <a:prstGeom prst="rect">
                <a:avLst/>
              </a:prstGeom>
              <a:blipFill>
                <a:blip r:embed="rId7"/>
                <a:stretch>
                  <a:fillRect t="-6452" b="-161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 descr="A picture containing text, receipt, font, white&#10;&#10;Description automatically generated">
            <a:extLst>
              <a:ext uri="{FF2B5EF4-FFF2-40B4-BE49-F238E27FC236}">
                <a16:creationId xmlns:a16="http://schemas.microsoft.com/office/drawing/2014/main" id="{31877BEF-577E-76D5-E8CE-C731DC37E7C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7057" y="3917196"/>
            <a:ext cx="6324600" cy="15113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C5E08A8-EE8C-8849-1D8A-B62F4B735354}"/>
              </a:ext>
            </a:extLst>
          </p:cNvPr>
          <p:cNvSpPr txBox="1"/>
          <p:nvPr/>
        </p:nvSpPr>
        <p:spPr>
          <a:xfrm>
            <a:off x="3131614" y="3226906"/>
            <a:ext cx="7195487" cy="461665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24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lm</a:t>
            </a:r>
            <a:r>
              <a:rPr lang="en-US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(formula = mpg ~ </a:t>
            </a:r>
            <a:r>
              <a:rPr lang="en-US" sz="24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wt</a:t>
            </a:r>
            <a:r>
              <a:rPr lang="en-US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 ,data = </a:t>
            </a:r>
            <a:r>
              <a:rPr lang="en-US" sz="24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mtcars</a:t>
            </a:r>
            <a:r>
              <a:rPr lang="en-US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43AF3A7-E7C2-5203-30F7-E8AC15A6AA77}"/>
                  </a:ext>
                </a:extLst>
              </p:cNvPr>
              <p:cNvSpPr txBox="1"/>
              <p:nvPr/>
            </p:nvSpPr>
            <p:spPr>
              <a:xfrm>
                <a:off x="1890883" y="4405671"/>
                <a:ext cx="1532470" cy="67723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 b="0" i="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β</m:t>
                              </m:r>
                            </m:e>
                          </m:acc>
                        </m:e>
                        <m:sub>
                          <m:r>
                            <a:rPr lang="en-US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=37.28</m:t>
                      </m:r>
                    </m:oMath>
                  </m:oMathPara>
                </a14:m>
                <a:endParaRPr lang="en-US" b="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 b="0" i="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β</m:t>
                              </m:r>
                            </m:e>
                          </m:acc>
                        </m:e>
                        <m:sub>
                          <m:r>
                            <a:rPr lang="en-US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=−5.34</m:t>
                      </m:r>
                    </m:oMath>
                  </m:oMathPara>
                </a14:m>
                <a:endParaRPr lang="en-US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43AF3A7-E7C2-5203-30F7-E8AC15A6AA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0883" y="4405671"/>
                <a:ext cx="1532470" cy="677237"/>
              </a:xfrm>
              <a:prstGeom prst="rect">
                <a:avLst/>
              </a:prstGeom>
              <a:blipFill>
                <a:blip r:embed="rId9"/>
                <a:stretch>
                  <a:fillRect l="-820" t="-1852" b="-74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18">
            <a:extLst>
              <a:ext uri="{FF2B5EF4-FFF2-40B4-BE49-F238E27FC236}">
                <a16:creationId xmlns:a16="http://schemas.microsoft.com/office/drawing/2014/main" id="{09AE35B7-3A6F-4085-8C40-9ADD38DBB965}"/>
              </a:ext>
            </a:extLst>
          </p:cNvPr>
          <p:cNvSpPr/>
          <p:nvPr/>
        </p:nvSpPr>
        <p:spPr>
          <a:xfrm>
            <a:off x="3673854" y="4672846"/>
            <a:ext cx="2153654" cy="220082"/>
          </a:xfrm>
          <a:prstGeom prst="rect">
            <a:avLst/>
          </a:prstGeom>
          <a:solidFill>
            <a:srgbClr val="1CADE4">
              <a:alpha val="3607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59F0E39-99FA-769C-1889-734E3A78301A}"/>
              </a:ext>
            </a:extLst>
          </p:cNvPr>
          <p:cNvSpPr/>
          <p:nvPr/>
        </p:nvSpPr>
        <p:spPr>
          <a:xfrm>
            <a:off x="7321668" y="4595652"/>
            <a:ext cx="1319412" cy="297276"/>
          </a:xfrm>
          <a:prstGeom prst="rect">
            <a:avLst/>
          </a:prstGeom>
          <a:solidFill>
            <a:srgbClr val="1CADE4">
              <a:alpha val="3607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DAED95C-83CC-BA53-9B3D-94EDEABEBECF}"/>
                  </a:ext>
                </a:extLst>
              </p:cNvPr>
              <p:cNvSpPr txBox="1"/>
              <p:nvPr/>
            </p:nvSpPr>
            <p:spPr>
              <a:xfrm>
                <a:off x="4150493" y="6107770"/>
                <a:ext cx="573984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0" i="1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p-value</a:t>
                </a:r>
                <a:r>
                  <a:rPr lang="en-US" b="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will provide statistical significance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β</m:t>
                        </m:r>
                      </m:e>
                      <m:sub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Weight</m:t>
                    </m:r>
                  </m:oMath>
                </a14:m>
                <a:r>
                  <a:rPr lang="en-US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is a significant variable in estimating MPG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DAED95C-83CC-BA53-9B3D-94EDEABEBE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0493" y="6107770"/>
                <a:ext cx="5739841" cy="646331"/>
              </a:xfrm>
              <a:prstGeom prst="rect">
                <a:avLst/>
              </a:prstGeom>
              <a:blipFill>
                <a:blip r:embed="rId10"/>
                <a:stretch>
                  <a:fillRect l="-883" t="-3846" b="-13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173EF40-1912-2980-7B91-9846B273DA52}"/>
                  </a:ext>
                </a:extLst>
              </p:cNvPr>
              <p:cNvSpPr txBox="1"/>
              <p:nvPr/>
            </p:nvSpPr>
            <p:spPr>
              <a:xfrm>
                <a:off x="4853564" y="5576522"/>
                <a:ext cx="3136134" cy="369332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̂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𝑚𝑝𝑔</m:t>
                          </m:r>
                        </m:e>
                      </m:acc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37.28−5.34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𝑊𝑒𝑖𝑔h𝑡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173EF40-1912-2980-7B91-9846B273DA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3564" y="5576522"/>
                <a:ext cx="3136134" cy="369332"/>
              </a:xfrm>
              <a:prstGeom prst="rect">
                <a:avLst/>
              </a:prstGeom>
              <a:blipFill>
                <a:blip r:embed="rId11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60085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8" grpId="0"/>
      <p:bldP spid="19" grpId="0" animBg="1"/>
      <p:bldP spid="20" grpId="0" animBg="1"/>
      <p:bldP spid="21" grpId="0"/>
      <p:bldP spid="2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3ED8859-7436-AF4E-8F46-F498D2D5F75E}"/>
                  </a:ext>
                </a:extLst>
              </p:cNvPr>
              <p:cNvSpPr txBox="1"/>
              <p:nvPr/>
            </p:nvSpPr>
            <p:spPr>
              <a:xfrm>
                <a:off x="3371662" y="770842"/>
                <a:ext cx="5448676" cy="52322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latin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̂"/>
                          <m:ctrlP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𝑚𝑝𝑔</m:t>
                          </m:r>
                        </m:e>
                      </m:acc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37.28−5.34 </m:t>
                      </m:r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𝑊𝑒𝑖𝑔h𝑡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3ED8859-7436-AF4E-8F46-F498D2D5F7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1662" y="770842"/>
                <a:ext cx="5448676" cy="523220"/>
              </a:xfrm>
              <a:prstGeom prst="rect">
                <a:avLst/>
              </a:prstGeom>
              <a:blipFill>
                <a:blip r:embed="rId2"/>
                <a:stretch>
                  <a:fillRect t="-2381" b="-238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 descr="A graph of weight loss&#10;&#10;Description automatically generated">
            <a:extLst>
              <a:ext uri="{FF2B5EF4-FFF2-40B4-BE49-F238E27FC236}">
                <a16:creationId xmlns:a16="http://schemas.microsoft.com/office/drawing/2014/main" id="{9ECC802E-5341-1CA3-B5EF-B0F7A75C82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7770" y="1294062"/>
            <a:ext cx="7509510" cy="5207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94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495A813-E44D-311B-9196-1B62461C589A}"/>
              </a:ext>
            </a:extLst>
          </p:cNvPr>
          <p:cNvSpPr txBox="1"/>
          <p:nvPr/>
        </p:nvSpPr>
        <p:spPr>
          <a:xfrm>
            <a:off x="3289783" y="661465"/>
            <a:ext cx="561243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Linear Regression Assumptions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300E24-437F-01DA-A912-766D0988B2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0774" y="1795677"/>
            <a:ext cx="4054500" cy="4641218"/>
          </a:xfrm>
        </p:spPr>
        <p:txBody>
          <a:bodyPr/>
          <a:lstStyle/>
          <a:p>
            <a:r>
              <a:rPr lang="en-US" b="1" dirty="0"/>
              <a:t>Assumptions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Linearity of Data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Constant Variance of residuals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Normality of Residuals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No Outliers</a:t>
            </a:r>
          </a:p>
          <a:p>
            <a:endParaRPr lang="en-US" dirty="0"/>
          </a:p>
        </p:txBody>
      </p:sp>
      <p:pic>
        <p:nvPicPr>
          <p:cNvPr id="8" name="Picture 7" descr="A picture containing diagram, text, plan, line&#10;&#10;Description automatically generated">
            <a:extLst>
              <a:ext uri="{FF2B5EF4-FFF2-40B4-BE49-F238E27FC236}">
                <a16:creationId xmlns:a16="http://schemas.microsoft.com/office/drawing/2014/main" id="{1A7B10A4-9532-D015-DF0F-C2D300E50C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369" y="1588870"/>
            <a:ext cx="6115910" cy="4462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905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495A813-E44D-311B-9196-1B62461C589A}"/>
              </a:ext>
            </a:extLst>
          </p:cNvPr>
          <p:cNvSpPr txBox="1"/>
          <p:nvPr/>
        </p:nvSpPr>
        <p:spPr>
          <a:xfrm>
            <a:off x="2771896" y="366564"/>
            <a:ext cx="870623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Linear Regression: Evaluation Model Performance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DF300E24-437F-01DA-A912-766D0988B24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11373" y="920562"/>
                <a:ext cx="8940911" cy="5396017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b="1" dirty="0"/>
                  <a:t> - Coefficient of Determination = 0.75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dirty="0"/>
                  <a:t> How much variability of response is  explained by the input variables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endParaRPr lang="en-US" dirty="0"/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dirty="0"/>
                  <a:t> Higher the better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b="1" dirty="0"/>
                  <a:t>Adjusted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b="1" dirty="0"/>
                  <a:t> = 0.74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dirty="0"/>
                  <a:t> Panelize for additional input variables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𝒂𝒅𝒋</m:t>
                        </m:r>
                      </m:sub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bSup>
                    <m:r>
                      <a:rPr lang="en-US" b="1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endParaRPr lang="en-US" dirty="0"/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dirty="0"/>
                  <a:t> Higher the better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RMSE – Root mean squared error = 3.04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dirty="0"/>
                  <a:t> Lower the Better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DF300E24-437F-01DA-A912-766D0988B24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1373" y="920562"/>
                <a:ext cx="8940911" cy="5396017"/>
              </a:xfrm>
              <a:blipFill>
                <a:blip r:embed="rId2"/>
                <a:stretch>
                  <a:fillRect l="-709" t="-1174" b="-23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picture containing text, font, white&#10;&#10;Description automatically generated">
            <a:extLst>
              <a:ext uri="{FF2B5EF4-FFF2-40B4-BE49-F238E27FC236}">
                <a16:creationId xmlns:a16="http://schemas.microsoft.com/office/drawing/2014/main" id="{D66D143B-6115-6E0C-4AA1-0DBFA897C6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7604" y="3230208"/>
            <a:ext cx="6793623" cy="109621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C8E4056-36D7-FD5C-A5F9-63FE94FE1BC3}"/>
              </a:ext>
            </a:extLst>
          </p:cNvPr>
          <p:cNvSpPr/>
          <p:nvPr/>
        </p:nvSpPr>
        <p:spPr>
          <a:xfrm>
            <a:off x="6208295" y="3559563"/>
            <a:ext cx="1901355" cy="218750"/>
          </a:xfrm>
          <a:prstGeom prst="rect">
            <a:avLst/>
          </a:prstGeom>
          <a:solidFill>
            <a:srgbClr val="1CADE4">
              <a:alpha val="3607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C6ADCEF-C492-19FA-C22E-563142F50B5C}"/>
              </a:ext>
            </a:extLst>
          </p:cNvPr>
          <p:cNvSpPr/>
          <p:nvPr/>
        </p:nvSpPr>
        <p:spPr>
          <a:xfrm>
            <a:off x="8538368" y="3472178"/>
            <a:ext cx="2939758" cy="297276"/>
          </a:xfrm>
          <a:prstGeom prst="rect">
            <a:avLst/>
          </a:prstGeom>
          <a:solidFill>
            <a:schemeClr val="accent2">
              <a:lumMod val="60000"/>
              <a:lumOff val="40000"/>
              <a:alpha val="36078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BAFBD10-78E4-432F-626F-0CD4C4D4F72F}"/>
              </a:ext>
            </a:extLst>
          </p:cNvPr>
          <p:cNvSpPr/>
          <p:nvPr/>
        </p:nvSpPr>
        <p:spPr>
          <a:xfrm>
            <a:off x="6208295" y="3253429"/>
            <a:ext cx="2225842" cy="218749"/>
          </a:xfrm>
          <a:prstGeom prst="rect">
            <a:avLst/>
          </a:prstGeom>
          <a:solidFill>
            <a:srgbClr val="1CADE4">
              <a:alpha val="3607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467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495A813-E44D-311B-9196-1B62461C589A}"/>
              </a:ext>
            </a:extLst>
          </p:cNvPr>
          <p:cNvSpPr txBox="1"/>
          <p:nvPr/>
        </p:nvSpPr>
        <p:spPr>
          <a:xfrm>
            <a:off x="3735418" y="661465"/>
            <a:ext cx="472116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Multiple Linear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BC951E3-3747-6E09-2278-BE8D21480539}"/>
                  </a:ext>
                </a:extLst>
              </p:cNvPr>
              <p:cNvSpPr txBox="1"/>
              <p:nvPr/>
            </p:nvSpPr>
            <p:spPr>
              <a:xfrm>
                <a:off x="674717" y="1601887"/>
                <a:ext cx="10603831" cy="461665"/>
              </a:xfrm>
              <a:prstGeom prst="rect">
                <a:avLst/>
              </a:prstGeom>
              <a:solidFill>
                <a:srgbClr val="1CADE4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𝑀𝑃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 +</m:t>
                      </m:r>
                      <m:sSub>
                        <m:sSubPr>
                          <m:ctrlPr>
                            <a:rPr lang="en-US" sz="2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𝑊𝑒𝑖𝑔h𝑡</m:t>
                      </m:r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 +</m:t>
                      </m:r>
                      <m:sSub>
                        <m:sSubPr>
                          <m:ctrlPr>
                            <a:rPr lang="en-US" sz="24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𝐶𝑦𝑙𝑖𝑛𝑑𝑒𝑟𝑠</m:t>
                      </m:r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 +</m:t>
                      </m:r>
                      <m:sSub>
                        <m:sSubPr>
                          <m:ctrlPr>
                            <a:rPr lang="en-US" sz="24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𝑅𝑒𝑎𝑟</m:t>
                      </m:r>
                      <m:r>
                        <m:rPr>
                          <m:lit/>
                        </m:rPr>
                        <a:rPr lang="en-US" sz="2400" i="1" dirty="0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𝑎𝑥𝑙𝑒</m:t>
                      </m:r>
                      <m:r>
                        <m:rPr>
                          <m:lit/>
                        </m:rPr>
                        <a:rPr lang="en-US" sz="2400" i="1" dirty="0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𝑎𝑡𝑖𝑜</m:t>
                      </m:r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 + </m:t>
                      </m:r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𝐸𝑟𝑟𝑜𝑟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BC951E3-3747-6E09-2278-BE8D214805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717" y="1601887"/>
                <a:ext cx="10603831" cy="461665"/>
              </a:xfrm>
              <a:prstGeom prst="rect">
                <a:avLst/>
              </a:prstGeom>
              <a:blipFill>
                <a:blip r:embed="rId2"/>
                <a:stretch>
                  <a:fillRect b="-216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 descr="A picture containing text, screenshot, font, algebra&#10;&#10;Description automatically generated">
            <a:extLst>
              <a:ext uri="{FF2B5EF4-FFF2-40B4-BE49-F238E27FC236}">
                <a16:creationId xmlns:a16="http://schemas.microsoft.com/office/drawing/2014/main" id="{29EDA51D-F857-AB9E-ED75-9826277A44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717" y="3178987"/>
            <a:ext cx="6121400" cy="29083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9FC807B-D8B3-C120-2C5F-C3F89340AA90}"/>
                  </a:ext>
                </a:extLst>
              </p:cNvPr>
              <p:cNvSpPr txBox="1"/>
              <p:nvPr/>
            </p:nvSpPr>
            <p:spPr>
              <a:xfrm>
                <a:off x="674717" y="6196535"/>
                <a:ext cx="10603832" cy="473976"/>
              </a:xfrm>
              <a:prstGeom prst="rect">
                <a:avLst/>
              </a:prstGeom>
              <a:solidFill>
                <a:srgbClr val="1CADE4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𝑀𝑃𝐺</m:t>
                          </m:r>
                        </m:e>
                      </m:acc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39.76</m:t>
                      </m:r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3.19 </m:t>
                      </m:r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𝑊𝑒𝑖𝑔h𝑡</m:t>
                      </m:r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 −1.51 </m:t>
                      </m:r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𝐶𝑦𝑙𝑖𝑛𝑑𝑒𝑟𝑠</m:t>
                      </m:r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 −0.016  </m:t>
                      </m:r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𝑅𝑒𝑎𝑟</m:t>
                      </m:r>
                      <m:r>
                        <m:rPr>
                          <m:lit/>
                        </m:rPr>
                        <a:rPr lang="en-US" sz="2400" i="1" dirty="0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𝑎𝑥𝑙𝑒</m:t>
                      </m:r>
                      <m:r>
                        <m:rPr>
                          <m:lit/>
                        </m:rPr>
                        <a:rPr lang="en-US" sz="2400" i="1" dirty="0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𝑎𝑡𝑖𝑜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9FC807B-D8B3-C120-2C5F-C3F89340AA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717" y="6196535"/>
                <a:ext cx="10603832" cy="473976"/>
              </a:xfrm>
              <a:prstGeom prst="rect">
                <a:avLst/>
              </a:prstGeom>
              <a:blipFill>
                <a:blip r:embed="rId4"/>
                <a:stretch>
                  <a:fillRect t="-7692" b="-205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F1938DF2-B170-478D-FAB3-332B3A4A63B8}"/>
              </a:ext>
            </a:extLst>
          </p:cNvPr>
          <p:cNvSpPr txBox="1"/>
          <p:nvPr/>
        </p:nvSpPr>
        <p:spPr>
          <a:xfrm>
            <a:off x="674718" y="2298104"/>
            <a:ext cx="10603830" cy="646331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multiple_linear_regression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lm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(formula = mpg ~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wt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+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cyl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+ drat ,data =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mtcars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summary(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multiple_linear_regression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0F223DE-0EE8-CC97-9E77-433F72922D07}"/>
              </a:ext>
            </a:extLst>
          </p:cNvPr>
          <p:cNvSpPr/>
          <p:nvPr/>
        </p:nvSpPr>
        <p:spPr>
          <a:xfrm>
            <a:off x="770021" y="3911232"/>
            <a:ext cx="4838881" cy="444200"/>
          </a:xfrm>
          <a:prstGeom prst="rect">
            <a:avLst/>
          </a:prstGeom>
          <a:solidFill>
            <a:srgbClr val="1CADE4">
              <a:alpha val="3607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F4AD199-CD2B-32CE-F85E-C9EEA246977C}"/>
              </a:ext>
            </a:extLst>
          </p:cNvPr>
          <p:cNvSpPr/>
          <p:nvPr/>
        </p:nvSpPr>
        <p:spPr>
          <a:xfrm>
            <a:off x="770020" y="4379916"/>
            <a:ext cx="4838881" cy="222100"/>
          </a:xfrm>
          <a:prstGeom prst="rect">
            <a:avLst/>
          </a:prstGeom>
          <a:solidFill>
            <a:srgbClr val="FFC000">
              <a:alpha val="3607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E38F274-C19B-242C-E17F-7DDCFCD09033}"/>
              </a:ext>
            </a:extLst>
          </p:cNvPr>
          <p:cNvSpPr/>
          <p:nvPr/>
        </p:nvSpPr>
        <p:spPr>
          <a:xfrm>
            <a:off x="770020" y="5470867"/>
            <a:ext cx="5582654" cy="246584"/>
          </a:xfrm>
          <a:prstGeom prst="rect">
            <a:avLst/>
          </a:prstGeom>
          <a:solidFill>
            <a:srgbClr val="1CADE4">
              <a:alpha val="3607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3494AE6-B19A-59A0-47FC-766E060721FD}"/>
                  </a:ext>
                </a:extLst>
              </p:cNvPr>
              <p:cNvSpPr txBox="1"/>
              <p:nvPr/>
            </p:nvSpPr>
            <p:spPr>
              <a:xfrm>
                <a:off x="8953391" y="4018792"/>
                <a:ext cx="2325157" cy="473976"/>
              </a:xfrm>
              <a:prstGeom prst="rect">
                <a:avLst/>
              </a:prstGeom>
              <a:solidFill>
                <a:srgbClr val="1CADE4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=0.83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3494AE6-B19A-59A0-47FC-766E060721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3391" y="4018792"/>
                <a:ext cx="2325157" cy="47397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4A19D7C-ADB3-348D-0B7A-02DF3F4EB1D9}"/>
                  </a:ext>
                </a:extLst>
              </p:cNvPr>
              <p:cNvSpPr txBox="1"/>
              <p:nvPr/>
            </p:nvSpPr>
            <p:spPr>
              <a:xfrm>
                <a:off x="8953391" y="4602016"/>
                <a:ext cx="2325157" cy="523477"/>
              </a:xfrm>
              <a:prstGeom prst="rect">
                <a:avLst/>
              </a:prstGeom>
              <a:solidFill>
                <a:srgbClr val="1CADE4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𝑎𝑑𝑗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=0.81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4A19D7C-ADB3-348D-0B7A-02DF3F4EB1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3391" y="4602016"/>
                <a:ext cx="2325157" cy="523477"/>
              </a:xfrm>
              <a:prstGeom prst="rect">
                <a:avLst/>
              </a:prstGeom>
              <a:blipFill>
                <a:blip r:embed="rId6"/>
                <a:stretch>
                  <a:fillRect b="-1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44103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495A813-E44D-311B-9196-1B62461C589A}"/>
              </a:ext>
            </a:extLst>
          </p:cNvPr>
          <p:cNvSpPr txBox="1"/>
          <p:nvPr/>
        </p:nvSpPr>
        <p:spPr>
          <a:xfrm>
            <a:off x="2522939" y="678053"/>
            <a:ext cx="765946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Model Selection: Multiple Linear Regression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1938DF2-B170-478D-FAB3-332B3A4A63B8}"/>
              </a:ext>
            </a:extLst>
          </p:cNvPr>
          <p:cNvSpPr txBox="1"/>
          <p:nvPr/>
        </p:nvSpPr>
        <p:spPr>
          <a:xfrm>
            <a:off x="0" y="2333570"/>
            <a:ext cx="12207515" cy="1200329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library(MASS)</a:t>
            </a:r>
          </a:p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full_model_linear_regression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lm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(formula = mpg ~ . ,data =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mtcars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backward_model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stepAIC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full_model_linear_regression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direction = "backward", trace = FALSE)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summary(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backward_model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A6EEF1-92FA-7CD5-209D-52232FFB1279}"/>
              </a:ext>
            </a:extLst>
          </p:cNvPr>
          <p:cNvSpPr txBox="1"/>
          <p:nvPr/>
        </p:nvSpPr>
        <p:spPr>
          <a:xfrm>
            <a:off x="512227" y="1577205"/>
            <a:ext cx="60982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FFC000"/>
                </a:solidFill>
                <a:effectLst/>
                <a:latin typeface="Helvetica Neue" panose="02000503000000020004" pitchFamily="2" charset="0"/>
              </a:rPr>
              <a:t>Backward Elimination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13A4A3-4113-509F-245F-C450CD06CE7C}"/>
              </a:ext>
            </a:extLst>
          </p:cNvPr>
          <p:cNvSpPr txBox="1"/>
          <p:nvPr/>
        </p:nvSpPr>
        <p:spPr>
          <a:xfrm>
            <a:off x="512227" y="1946537"/>
            <a:ext cx="106038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effectLst/>
                <a:latin typeface="Helvetica Neue" panose="02000503000000020004" pitchFamily="2" charset="0"/>
              </a:rPr>
              <a:t>This method starts with the full model and eliminates unimportant predictor variables from the model.</a:t>
            </a:r>
            <a:endParaRPr lang="en-US" dirty="0"/>
          </a:p>
        </p:txBody>
      </p:sp>
      <p:pic>
        <p:nvPicPr>
          <p:cNvPr id="8" name="Picture 7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8844B06D-B711-D690-2EA0-2972D09825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108" y="3818136"/>
            <a:ext cx="4165600" cy="25019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81DDB1F-FE31-626A-FEDA-2EB7BC53F804}"/>
                  </a:ext>
                </a:extLst>
              </p:cNvPr>
              <p:cNvSpPr txBox="1"/>
              <p:nvPr/>
            </p:nvSpPr>
            <p:spPr>
              <a:xfrm>
                <a:off x="559795" y="6337737"/>
                <a:ext cx="10603832" cy="473976"/>
              </a:xfrm>
              <a:prstGeom prst="rect">
                <a:avLst/>
              </a:prstGeom>
              <a:solidFill>
                <a:srgbClr val="1CADE4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𝑀𝑃𝐺</m:t>
                          </m:r>
                        </m:e>
                      </m:acc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9.61</m:t>
                      </m:r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3.91 </m:t>
                      </m:r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𝑊𝑒𝑖𝑔h𝑡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1.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22</m:t>
                      </m:r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𝑞𝑠𝑒𝑐</m:t>
                      </m:r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2.93 </m:t>
                      </m:r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𝑟𝑎𝑛𝑠𝑚𝑖𝑠𝑠𝑖𝑜𝑛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81DDB1F-FE31-626A-FEDA-2EB7BC53F8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795" y="6337737"/>
                <a:ext cx="10603832" cy="473976"/>
              </a:xfrm>
              <a:prstGeom prst="rect">
                <a:avLst/>
              </a:prstGeom>
              <a:blipFill>
                <a:blip r:embed="rId3"/>
                <a:stretch>
                  <a:fillRect t="-10526" b="-210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24183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495A813-E44D-311B-9196-1B62461C589A}"/>
              </a:ext>
            </a:extLst>
          </p:cNvPr>
          <p:cNvSpPr txBox="1"/>
          <p:nvPr/>
        </p:nvSpPr>
        <p:spPr>
          <a:xfrm>
            <a:off x="2522939" y="678053"/>
            <a:ext cx="765946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Model Selection: Multiple Linear Regression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1938DF2-B170-478D-FAB3-332B3A4A63B8}"/>
              </a:ext>
            </a:extLst>
          </p:cNvPr>
          <p:cNvSpPr txBox="1"/>
          <p:nvPr/>
        </p:nvSpPr>
        <p:spPr>
          <a:xfrm>
            <a:off x="559794" y="2315869"/>
            <a:ext cx="11544575" cy="1200329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library(MASS)</a:t>
            </a:r>
          </a:p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full_model_linear_regression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lm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(formula = mpg ~ . ,data =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mtcars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stepwise_model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stepAIC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full_model_linear_regression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direction = "both", trace = FALSE)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summary(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stepwise_model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A6EEF1-92FA-7CD5-209D-52232FFB1279}"/>
              </a:ext>
            </a:extLst>
          </p:cNvPr>
          <p:cNvSpPr txBox="1"/>
          <p:nvPr/>
        </p:nvSpPr>
        <p:spPr>
          <a:xfrm>
            <a:off x="512227" y="1577205"/>
            <a:ext cx="60982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FFC000"/>
                </a:solidFill>
                <a:effectLst/>
                <a:latin typeface="Helvetica Neue" panose="02000503000000020004" pitchFamily="2" charset="0"/>
              </a:rPr>
              <a:t>Stepwise Method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13A4A3-4113-509F-245F-C450CD06CE7C}"/>
              </a:ext>
            </a:extLst>
          </p:cNvPr>
          <p:cNvSpPr txBox="1"/>
          <p:nvPr/>
        </p:nvSpPr>
        <p:spPr>
          <a:xfrm>
            <a:off x="512227" y="1946537"/>
            <a:ext cx="106038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effectLst/>
                <a:latin typeface="Helvetica Neue" panose="02000503000000020004" pitchFamily="2" charset="0"/>
              </a:rPr>
              <a:t>Systematically add and remove predictor variables from the model.</a:t>
            </a:r>
            <a:endParaRPr lang="en-US" dirty="0"/>
          </a:p>
        </p:txBody>
      </p:sp>
      <p:pic>
        <p:nvPicPr>
          <p:cNvPr id="8" name="Picture 7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8844B06D-B711-D690-2EA0-2972D09825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108" y="3818136"/>
            <a:ext cx="4165600" cy="25019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81DDB1F-FE31-626A-FEDA-2EB7BC53F804}"/>
                  </a:ext>
                </a:extLst>
              </p:cNvPr>
              <p:cNvSpPr txBox="1"/>
              <p:nvPr/>
            </p:nvSpPr>
            <p:spPr>
              <a:xfrm>
                <a:off x="559795" y="6337737"/>
                <a:ext cx="10603832" cy="473976"/>
              </a:xfrm>
              <a:prstGeom prst="rect">
                <a:avLst/>
              </a:prstGeom>
              <a:solidFill>
                <a:srgbClr val="1CADE4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𝑀𝑃𝐺</m:t>
                          </m:r>
                        </m:e>
                      </m:acc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9.61</m:t>
                      </m:r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3.91 </m:t>
                      </m:r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𝑊𝑒𝑖𝑔h𝑡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1.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22</m:t>
                      </m:r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𝑞𝑠𝑒𝑐</m:t>
                      </m:r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2.93 </m:t>
                      </m:r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𝑟𝑎𝑛𝑠𝑚𝑖𝑠𝑠𝑖𝑜𝑛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81DDB1F-FE31-626A-FEDA-2EB7BC53F8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795" y="6337737"/>
                <a:ext cx="10603832" cy="473976"/>
              </a:xfrm>
              <a:prstGeom prst="rect">
                <a:avLst/>
              </a:prstGeom>
              <a:blipFill>
                <a:blip r:embed="rId3"/>
                <a:stretch>
                  <a:fillRect t="-10526" b="-210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69728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2432CD8-E0CA-457A-9871-3333E6084F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195" y="721360"/>
            <a:ext cx="5723172" cy="2707640"/>
          </a:xfrm>
          <a:prstGeom prst="rect">
            <a:avLst/>
          </a:prstGeom>
        </p:spPr>
        <p:txBody>
          <a:bodyPr>
            <a:noAutofit/>
          </a:bodyPr>
          <a:lstStyle/>
          <a:p>
            <a:pPr algn="ctr"/>
            <a:br>
              <a:rPr lang="en-US" dirty="0">
                <a:solidFill>
                  <a:schemeClr val="tx1"/>
                </a:solidFill>
              </a:rPr>
            </a:br>
            <a:br>
              <a:rPr lang="en-US" dirty="0">
                <a:solidFill>
                  <a:schemeClr val="tx1"/>
                </a:solidFill>
              </a:rPr>
            </a:br>
            <a:br>
              <a:rPr lang="en-US" dirty="0">
                <a:solidFill>
                  <a:schemeClr val="tx1"/>
                </a:solidFill>
              </a:rPr>
            </a:b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Session 2: Part 1</a:t>
            </a:r>
            <a:br>
              <a:rPr lang="en-US" dirty="0">
                <a:solidFill>
                  <a:schemeClr val="tx1"/>
                </a:solidFill>
              </a:rPr>
            </a:br>
            <a:br>
              <a:rPr lang="en-US" dirty="0">
                <a:solidFill>
                  <a:schemeClr val="tx1"/>
                </a:solidFill>
              </a:rPr>
            </a:br>
            <a:r>
              <a:rPr lang="en-US" b="1" dirty="0"/>
              <a:t>Supervised Learning</a:t>
            </a:r>
            <a:br>
              <a:rPr lang="en-US" dirty="0">
                <a:solidFill>
                  <a:schemeClr val="tx1"/>
                </a:solidFill>
              </a:rPr>
            </a:br>
            <a:br>
              <a:rPr lang="en-US" dirty="0">
                <a:solidFill>
                  <a:schemeClr val="tx1"/>
                </a:solidFill>
              </a:rPr>
            </a:br>
            <a:r>
              <a:rPr lang="en-US" sz="2000" dirty="0">
                <a:solidFill>
                  <a:schemeClr val="tx1"/>
                </a:solidFill>
              </a:rPr>
              <a:t>Workshop on Quantitative Literacy and Statistics 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82617CD-A451-60A1-28C1-B292555243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611" y="5344380"/>
            <a:ext cx="3848100" cy="444500"/>
          </a:xfrm>
          <a:prstGeom prst="rect">
            <a:avLst/>
          </a:prstGeom>
        </p:spPr>
      </p:pic>
      <p:pic>
        <p:nvPicPr>
          <p:cNvPr id="2" name="Picture 1" descr="Abstract background of data">
            <a:extLst>
              <a:ext uri="{FF2B5EF4-FFF2-40B4-BE49-F238E27FC236}">
                <a16:creationId xmlns:a16="http://schemas.microsoft.com/office/drawing/2014/main" id="{063C6FEE-5236-AF26-A264-22185935C34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401" t="-1" r="-1" b="-1"/>
          <a:stretch/>
        </p:blipFill>
        <p:spPr>
          <a:xfrm>
            <a:off x="7436224" y="-87923"/>
            <a:ext cx="4826748" cy="703384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659137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D66CF3-8252-B29B-58E0-585C53B47E66}"/>
              </a:ext>
            </a:extLst>
          </p:cNvPr>
          <p:cNvSpPr txBox="1"/>
          <p:nvPr/>
        </p:nvSpPr>
        <p:spPr>
          <a:xfrm>
            <a:off x="2069898" y="2998113"/>
            <a:ext cx="8052204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Random Forest: Regression</a:t>
            </a:r>
          </a:p>
        </p:txBody>
      </p:sp>
    </p:spTree>
    <p:extLst>
      <p:ext uri="{BB962C8B-B14F-4D97-AF65-F5344CB8AC3E}">
        <p14:creationId xmlns:p14="http://schemas.microsoft.com/office/powerpoint/2010/main" val="3469396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495A813-E44D-311B-9196-1B62461C589A}"/>
              </a:ext>
            </a:extLst>
          </p:cNvPr>
          <p:cNvSpPr txBox="1"/>
          <p:nvPr/>
        </p:nvSpPr>
        <p:spPr>
          <a:xfrm>
            <a:off x="3066164" y="537364"/>
            <a:ext cx="605967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Regression Trees (Decision Trees)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B5FAB89-0CB9-C21F-FEDD-45D90EBE9D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0073" y="2383137"/>
            <a:ext cx="3272590" cy="827424"/>
          </a:xfrm>
        </p:spPr>
        <p:txBody>
          <a:bodyPr/>
          <a:lstStyle/>
          <a:p>
            <a:r>
              <a:rPr lang="en-US" dirty="0"/>
              <a:t>Partition the data set into decision boundaries.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9D562C4-0072-E827-A0C2-8D1BF62DB7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299" y="1523955"/>
            <a:ext cx="7772400" cy="4796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573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495A813-E44D-311B-9196-1B62461C589A}"/>
              </a:ext>
            </a:extLst>
          </p:cNvPr>
          <p:cNvSpPr txBox="1"/>
          <p:nvPr/>
        </p:nvSpPr>
        <p:spPr>
          <a:xfrm>
            <a:off x="1504038" y="296733"/>
            <a:ext cx="982192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Random Forest Regression use the “Bagging” Technique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C9B9D567-8230-AE55-3DCB-D4776DAB03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1602" y="1646875"/>
            <a:ext cx="6948796" cy="4407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34054CC-A45A-794E-DA1F-3D9CEDE96144}"/>
              </a:ext>
            </a:extLst>
          </p:cNvPr>
          <p:cNvSpPr txBox="1"/>
          <p:nvPr/>
        </p:nvSpPr>
        <p:spPr>
          <a:xfrm>
            <a:off x="3472525" y="6094548"/>
            <a:ext cx="52469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Source: https://</a:t>
            </a:r>
            <a:r>
              <a:rPr lang="en-US" sz="1200" dirty="0" err="1"/>
              <a:t>levelup.gitconnected.com</a:t>
            </a:r>
            <a:r>
              <a:rPr lang="en-US" sz="1200" dirty="0"/>
              <a:t>/random-forest-regression-209c0f354c84</a:t>
            </a:r>
          </a:p>
        </p:txBody>
      </p:sp>
    </p:spTree>
    <p:extLst>
      <p:ext uri="{BB962C8B-B14F-4D97-AF65-F5344CB8AC3E}">
        <p14:creationId xmlns:p14="http://schemas.microsoft.com/office/powerpoint/2010/main" val="1510440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BD7E45B-71A1-6507-8AB4-BDEFA0173AEC}"/>
              </a:ext>
            </a:extLst>
          </p:cNvPr>
          <p:cNvSpPr txBox="1"/>
          <p:nvPr/>
        </p:nvSpPr>
        <p:spPr>
          <a:xfrm>
            <a:off x="913828" y="865377"/>
            <a:ext cx="10603830" cy="1200329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library(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randomForest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Random_Forest_model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randomForest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(formula = mpg ~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wt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+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cyl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+ drat, 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														data =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mtcars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														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ntree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=500, importance=TRUE)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D7FF3825-8332-62E6-F052-8F9D656C26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0363" y="2112981"/>
            <a:ext cx="5931274" cy="4745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1389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ADC2824-8652-9BDF-05B2-FBDB4A724001}"/>
              </a:ext>
            </a:extLst>
          </p:cNvPr>
          <p:cNvSpPr txBox="1"/>
          <p:nvPr/>
        </p:nvSpPr>
        <p:spPr>
          <a:xfrm>
            <a:off x="1930215" y="829906"/>
            <a:ext cx="933621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Comparison of Linear Regression and Random Forest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38F9409B-F19A-0C80-61AD-061DE63B17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6847663"/>
              </p:ext>
            </p:extLst>
          </p:nvPr>
        </p:nvGraphicFramePr>
        <p:xfrm>
          <a:off x="1515795" y="1830806"/>
          <a:ext cx="10165050" cy="3662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82525">
                  <a:extLst>
                    <a:ext uri="{9D8B030D-6E8A-4147-A177-3AD203B41FA5}">
                      <a16:colId xmlns:a16="http://schemas.microsoft.com/office/drawing/2014/main" val="337766875"/>
                    </a:ext>
                  </a:extLst>
                </a:gridCol>
                <a:gridCol w="5082525">
                  <a:extLst>
                    <a:ext uri="{9D8B030D-6E8A-4147-A177-3AD203B41FA5}">
                      <a16:colId xmlns:a16="http://schemas.microsoft.com/office/drawing/2014/main" val="10824919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Linear Regression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Random Forest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3881058"/>
                  </a:ext>
                </a:extLst>
              </a:tr>
              <a:tr h="450516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Linear Model</a:t>
                      </a:r>
                    </a:p>
                    <a:p>
                      <a:r>
                        <a:rPr lang="en-US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Works well when data is linear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Non-linear Model </a:t>
                      </a:r>
                    </a:p>
                    <a:p>
                      <a:r>
                        <a:rPr lang="en-US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Work well with both linear and nonlinear data </a:t>
                      </a:r>
                    </a:p>
                    <a:p>
                      <a:endParaRPr lang="en-US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  <a:p>
                      <a:r>
                        <a:rPr lang="en-US" b="1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Ensemble Technique </a:t>
                      </a:r>
                    </a:p>
                    <a:p>
                      <a:r>
                        <a:rPr lang="en-US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Take the average prediction of multiple models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68755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Multicollinearity exists</a:t>
                      </a:r>
                    </a:p>
                    <a:p>
                      <a:r>
                        <a:rPr lang="en-US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Model parameter estimates will not be accurate when there is a significant relationship between input variables (features)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Multicollinearity is not an issue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07375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Model Interpretation </a:t>
                      </a:r>
                    </a:p>
                    <a:p>
                      <a:r>
                        <a:rPr lang="en-US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A better interpretation of variables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Model Interpretation is moderate</a:t>
                      </a:r>
                      <a:endParaRPr lang="en-US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  <a:p>
                      <a:r>
                        <a:rPr lang="en-US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Not best as linear regression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2428116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67618BB1-17CB-613F-11B9-65399F4CA60A}"/>
              </a:ext>
            </a:extLst>
          </p:cNvPr>
          <p:cNvSpPr txBox="1"/>
          <p:nvPr/>
        </p:nvSpPr>
        <p:spPr>
          <a:xfrm>
            <a:off x="1515795" y="6336449"/>
            <a:ext cx="87048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Multicollinearity – Input (predictor) variables are significantly correlated 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178392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D66CF3-8252-B29B-58E0-585C53B47E66}"/>
              </a:ext>
            </a:extLst>
          </p:cNvPr>
          <p:cNvSpPr txBox="1"/>
          <p:nvPr/>
        </p:nvSpPr>
        <p:spPr>
          <a:xfrm>
            <a:off x="4060827" y="2998113"/>
            <a:ext cx="4070345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Classification</a:t>
            </a:r>
          </a:p>
        </p:txBody>
      </p:sp>
    </p:spTree>
    <p:extLst>
      <p:ext uri="{BB962C8B-B14F-4D97-AF65-F5344CB8AC3E}">
        <p14:creationId xmlns:p14="http://schemas.microsoft.com/office/powerpoint/2010/main" val="1851625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>
            <a:extLst>
              <a:ext uri="{FF2B5EF4-FFF2-40B4-BE49-F238E27FC236}">
                <a16:creationId xmlns:a16="http://schemas.microsoft.com/office/drawing/2014/main" id="{FF286413-9736-37B7-7977-5F22AE7482CA}"/>
              </a:ext>
            </a:extLst>
          </p:cNvPr>
          <p:cNvGrpSpPr/>
          <p:nvPr/>
        </p:nvGrpSpPr>
        <p:grpSpPr>
          <a:xfrm>
            <a:off x="3795310" y="1135003"/>
            <a:ext cx="5313237" cy="3760925"/>
            <a:chOff x="3788167" y="1192153"/>
            <a:chExt cx="5313237" cy="376092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83BF1F7-C10C-9B11-7752-B20FF10A95BE}"/>
                </a:ext>
              </a:extLst>
            </p:cNvPr>
            <p:cNvSpPr txBox="1"/>
            <p:nvPr/>
          </p:nvSpPr>
          <p:spPr>
            <a:xfrm>
              <a:off x="7629526" y="4583746"/>
              <a:ext cx="14718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Body Weight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6EA9531-C5E9-3F4B-8A9A-9A9FD3EFB4CF}"/>
                </a:ext>
              </a:extLst>
            </p:cNvPr>
            <p:cNvSpPr txBox="1"/>
            <p:nvPr/>
          </p:nvSpPr>
          <p:spPr>
            <a:xfrm>
              <a:off x="3788167" y="1192153"/>
              <a:ext cx="13532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Cholesterol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F6A71237-AA54-A7E3-38A1-0DBFE121372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64794" y="1612573"/>
              <a:ext cx="0" cy="315950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00DB16AD-B74F-234D-709A-24180E438741}"/>
                </a:ext>
              </a:extLst>
            </p:cNvPr>
            <p:cNvCxnSpPr>
              <a:cxnSpLocks/>
            </p:cNvCxnSpPr>
            <p:nvPr/>
          </p:nvCxnSpPr>
          <p:spPr>
            <a:xfrm>
              <a:off x="4464794" y="4753023"/>
              <a:ext cx="3164732" cy="1905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44DE4E64-51F5-4797-FD9B-F3824055AF13}"/>
                </a:ext>
              </a:extLst>
            </p:cNvPr>
            <p:cNvSpPr/>
            <p:nvPr/>
          </p:nvSpPr>
          <p:spPr>
            <a:xfrm>
              <a:off x="5001437" y="2655389"/>
              <a:ext cx="89807" cy="8980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DA090EB0-EEA1-C433-7C0D-868FBDBDD914}"/>
                </a:ext>
              </a:extLst>
            </p:cNvPr>
            <p:cNvSpPr/>
            <p:nvPr/>
          </p:nvSpPr>
          <p:spPr>
            <a:xfrm>
              <a:off x="5072541" y="3317419"/>
              <a:ext cx="89807" cy="8980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CB1F4D09-3F72-33C1-B87A-7D6E11939256}"/>
                </a:ext>
              </a:extLst>
            </p:cNvPr>
            <p:cNvSpPr/>
            <p:nvPr/>
          </p:nvSpPr>
          <p:spPr>
            <a:xfrm>
              <a:off x="5486616" y="3496094"/>
              <a:ext cx="89807" cy="8980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55F1DCFB-C844-CB35-39AD-6E994A82F088}"/>
                </a:ext>
              </a:extLst>
            </p:cNvPr>
            <p:cNvSpPr/>
            <p:nvPr/>
          </p:nvSpPr>
          <p:spPr>
            <a:xfrm>
              <a:off x="5350820" y="2816005"/>
              <a:ext cx="89807" cy="8980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CDABA22D-C8CD-5099-C840-4647C04F5636}"/>
                </a:ext>
              </a:extLst>
            </p:cNvPr>
            <p:cNvSpPr/>
            <p:nvPr/>
          </p:nvSpPr>
          <p:spPr>
            <a:xfrm>
              <a:off x="4764190" y="2929280"/>
              <a:ext cx="89807" cy="8980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F85AA101-0BBE-752B-10BD-E627B6A9F65D}"/>
                </a:ext>
              </a:extLst>
            </p:cNvPr>
            <p:cNvSpPr/>
            <p:nvPr/>
          </p:nvSpPr>
          <p:spPr>
            <a:xfrm>
              <a:off x="4785281" y="3255904"/>
              <a:ext cx="89807" cy="8980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02481DA9-4037-5301-C44B-2065A66BA7FE}"/>
                </a:ext>
              </a:extLst>
            </p:cNvPr>
            <p:cNvSpPr/>
            <p:nvPr/>
          </p:nvSpPr>
          <p:spPr>
            <a:xfrm>
              <a:off x="5632805" y="3806891"/>
              <a:ext cx="89807" cy="8980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5AAFF299-C3CF-B47F-7A89-16F7A61E153A}"/>
                </a:ext>
              </a:extLst>
            </p:cNvPr>
            <p:cNvSpPr/>
            <p:nvPr/>
          </p:nvSpPr>
          <p:spPr>
            <a:xfrm>
              <a:off x="6987717" y="3374560"/>
              <a:ext cx="89807" cy="8980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7D8F1395-48B0-B486-9C9B-FE471E6847AD}"/>
                </a:ext>
              </a:extLst>
            </p:cNvPr>
            <p:cNvSpPr/>
            <p:nvPr/>
          </p:nvSpPr>
          <p:spPr>
            <a:xfrm>
              <a:off x="5014561" y="3012323"/>
              <a:ext cx="89807" cy="8980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F6C1DE5D-55F1-4928-C72A-4BF4A11CECF7}"/>
                </a:ext>
              </a:extLst>
            </p:cNvPr>
            <p:cNvSpPr/>
            <p:nvPr/>
          </p:nvSpPr>
          <p:spPr>
            <a:xfrm>
              <a:off x="6153388" y="3740693"/>
              <a:ext cx="89807" cy="8980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E067888C-68C4-04DF-4FB5-EA37F7C97950}"/>
                </a:ext>
              </a:extLst>
            </p:cNvPr>
            <p:cNvSpPr/>
            <p:nvPr/>
          </p:nvSpPr>
          <p:spPr>
            <a:xfrm>
              <a:off x="7185020" y="3106402"/>
              <a:ext cx="89807" cy="8980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59735218-F125-4F39-8551-4C42D253CC6F}"/>
                </a:ext>
              </a:extLst>
            </p:cNvPr>
            <p:cNvSpPr/>
            <p:nvPr/>
          </p:nvSpPr>
          <p:spPr>
            <a:xfrm>
              <a:off x="7240487" y="3386454"/>
              <a:ext cx="89807" cy="8980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CC5348D4-6DB4-26EA-F1CD-FC5C85D01923}"/>
                </a:ext>
              </a:extLst>
            </p:cNvPr>
            <p:cNvSpPr/>
            <p:nvPr/>
          </p:nvSpPr>
          <p:spPr>
            <a:xfrm>
              <a:off x="5772509" y="4346947"/>
              <a:ext cx="89807" cy="8980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915FB105-3F72-79B4-2B91-6D37D57E7726}"/>
                </a:ext>
              </a:extLst>
            </p:cNvPr>
            <p:cNvSpPr/>
            <p:nvPr/>
          </p:nvSpPr>
          <p:spPr>
            <a:xfrm>
              <a:off x="7140117" y="3526960"/>
              <a:ext cx="89807" cy="8980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28650228-C3DE-5077-19DC-7F3B69DCB127}"/>
                </a:ext>
              </a:extLst>
            </p:cNvPr>
            <p:cNvSpPr/>
            <p:nvPr/>
          </p:nvSpPr>
          <p:spPr>
            <a:xfrm>
              <a:off x="5305099" y="4231684"/>
              <a:ext cx="89807" cy="8980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638B81C2-E96D-D56B-9C57-3C6ED42283F3}"/>
                </a:ext>
              </a:extLst>
            </p:cNvPr>
            <p:cNvSpPr/>
            <p:nvPr/>
          </p:nvSpPr>
          <p:spPr>
            <a:xfrm>
              <a:off x="6201472" y="4069739"/>
              <a:ext cx="89807" cy="8980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888EFF6D-1A38-CA49-1C0A-A38F7F1EC606}"/>
                </a:ext>
              </a:extLst>
            </p:cNvPr>
            <p:cNvSpPr/>
            <p:nvPr/>
          </p:nvSpPr>
          <p:spPr>
            <a:xfrm>
              <a:off x="7392887" y="3538854"/>
              <a:ext cx="89807" cy="8980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5A497BFD-2BEC-E57C-8285-5A3A743F1D42}"/>
                </a:ext>
              </a:extLst>
            </p:cNvPr>
            <p:cNvSpPr/>
            <p:nvPr/>
          </p:nvSpPr>
          <p:spPr>
            <a:xfrm>
              <a:off x="5858084" y="4022481"/>
              <a:ext cx="89807" cy="8980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0D3C6582-3D71-167C-76BC-E6B0586D8973}"/>
                </a:ext>
              </a:extLst>
            </p:cNvPr>
            <p:cNvSpPr/>
            <p:nvPr/>
          </p:nvSpPr>
          <p:spPr>
            <a:xfrm>
              <a:off x="7448353" y="3313968"/>
              <a:ext cx="89807" cy="8980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3BDC1D11-6118-965A-921F-B2A2F7D09896}"/>
                </a:ext>
              </a:extLst>
            </p:cNvPr>
            <p:cNvSpPr/>
            <p:nvPr/>
          </p:nvSpPr>
          <p:spPr>
            <a:xfrm>
              <a:off x="6458188" y="4252664"/>
              <a:ext cx="89807" cy="8980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F31C7302-52AC-8010-7FCB-4F982A4B6C82}"/>
                </a:ext>
              </a:extLst>
            </p:cNvPr>
            <p:cNvSpPr/>
            <p:nvPr/>
          </p:nvSpPr>
          <p:spPr>
            <a:xfrm>
              <a:off x="5873349" y="3418409"/>
              <a:ext cx="89807" cy="8980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AE0170D9-47DE-1B82-5D36-064014D64714}"/>
                </a:ext>
              </a:extLst>
            </p:cNvPr>
            <p:cNvSpPr/>
            <p:nvPr/>
          </p:nvSpPr>
          <p:spPr>
            <a:xfrm>
              <a:off x="6684100" y="3177280"/>
              <a:ext cx="89807" cy="8980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83A5B493-B570-619D-242B-11D8C05F63AA}"/>
                </a:ext>
              </a:extLst>
            </p:cNvPr>
            <p:cNvSpPr/>
            <p:nvPr/>
          </p:nvSpPr>
          <p:spPr>
            <a:xfrm>
              <a:off x="5995508" y="1865232"/>
              <a:ext cx="89807" cy="8980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51C076B0-8E5A-3AA2-64A5-9795F5130244}"/>
                </a:ext>
              </a:extLst>
            </p:cNvPr>
            <p:cNvSpPr/>
            <p:nvPr/>
          </p:nvSpPr>
          <p:spPr>
            <a:xfrm>
              <a:off x="4969657" y="3498626"/>
              <a:ext cx="89807" cy="8980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94481380-34B7-C5FF-0CF2-EBBD24E331AA}"/>
                </a:ext>
              </a:extLst>
            </p:cNvPr>
            <p:cNvSpPr/>
            <p:nvPr/>
          </p:nvSpPr>
          <p:spPr>
            <a:xfrm>
              <a:off x="6062221" y="2621649"/>
              <a:ext cx="89807" cy="8980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AF3E129E-7321-C5D3-A46E-F9634CE5C132}"/>
                </a:ext>
              </a:extLst>
            </p:cNvPr>
            <p:cNvSpPr/>
            <p:nvPr/>
          </p:nvSpPr>
          <p:spPr>
            <a:xfrm>
              <a:off x="4712602" y="3537624"/>
              <a:ext cx="89807" cy="8980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469838DB-0763-877B-5EB0-BD4261AF5223}"/>
                </a:ext>
              </a:extLst>
            </p:cNvPr>
            <p:cNvSpPr/>
            <p:nvPr/>
          </p:nvSpPr>
          <p:spPr>
            <a:xfrm>
              <a:off x="6312592" y="2704692"/>
              <a:ext cx="89807" cy="8980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E274F367-EC8A-9CBE-180A-D9B6744D17EC}"/>
                </a:ext>
              </a:extLst>
            </p:cNvPr>
            <p:cNvSpPr/>
            <p:nvPr/>
          </p:nvSpPr>
          <p:spPr>
            <a:xfrm>
              <a:off x="5457499" y="4384084"/>
              <a:ext cx="89807" cy="8980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B7DBEB6B-746E-8DE5-14F2-450A5484028B}"/>
                </a:ext>
              </a:extLst>
            </p:cNvPr>
            <p:cNvSpPr/>
            <p:nvPr/>
          </p:nvSpPr>
          <p:spPr>
            <a:xfrm>
              <a:off x="7267504" y="2508010"/>
              <a:ext cx="89807" cy="8980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AAD12CEE-05AE-DCBC-EAB9-54CDECFFDE84}"/>
                </a:ext>
              </a:extLst>
            </p:cNvPr>
            <p:cNvSpPr/>
            <p:nvPr/>
          </p:nvSpPr>
          <p:spPr>
            <a:xfrm>
              <a:off x="6582252" y="2261182"/>
              <a:ext cx="89807" cy="8980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BEBBF642-D394-C143-7A2F-67BD7700D719}"/>
                </a:ext>
              </a:extLst>
            </p:cNvPr>
            <p:cNvSpPr/>
            <p:nvPr/>
          </p:nvSpPr>
          <p:spPr>
            <a:xfrm>
              <a:off x="7351546" y="3077796"/>
              <a:ext cx="89807" cy="8980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CBD3AEC2-9D3B-3DF6-8491-FE3C27DCC7E0}"/>
                </a:ext>
              </a:extLst>
            </p:cNvPr>
            <p:cNvSpPr/>
            <p:nvPr/>
          </p:nvSpPr>
          <p:spPr>
            <a:xfrm>
              <a:off x="6321887" y="2518235"/>
              <a:ext cx="89807" cy="8980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7C7C4792-0ACD-088E-B2CD-C75A2B4A9C9B}"/>
                </a:ext>
              </a:extLst>
            </p:cNvPr>
            <p:cNvSpPr/>
            <p:nvPr/>
          </p:nvSpPr>
          <p:spPr>
            <a:xfrm>
              <a:off x="6474287" y="2670635"/>
              <a:ext cx="89807" cy="8980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AF56B23B-984B-0EFE-7661-85BD89BE4002}"/>
                </a:ext>
              </a:extLst>
            </p:cNvPr>
            <p:cNvSpPr/>
            <p:nvPr/>
          </p:nvSpPr>
          <p:spPr>
            <a:xfrm>
              <a:off x="5416894" y="3782112"/>
              <a:ext cx="89807" cy="8980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107D0019-15F9-F5E1-8876-EBDDC4E22542}"/>
                </a:ext>
              </a:extLst>
            </p:cNvPr>
            <p:cNvSpPr/>
            <p:nvPr/>
          </p:nvSpPr>
          <p:spPr>
            <a:xfrm>
              <a:off x="6291279" y="3441455"/>
              <a:ext cx="89807" cy="8980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6B5D8DB4-6DDF-E297-573F-EA43D5EBAF18}"/>
                </a:ext>
              </a:extLst>
            </p:cNvPr>
            <p:cNvSpPr/>
            <p:nvPr/>
          </p:nvSpPr>
          <p:spPr>
            <a:xfrm>
              <a:off x="4961453" y="3767429"/>
              <a:ext cx="89807" cy="8980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5F339BAD-1947-355A-520F-DE23711E0BE8}"/>
                </a:ext>
              </a:extLst>
            </p:cNvPr>
            <p:cNvSpPr/>
            <p:nvPr/>
          </p:nvSpPr>
          <p:spPr>
            <a:xfrm>
              <a:off x="6942813" y="2218403"/>
              <a:ext cx="89807" cy="8980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28DA6B1E-9AD2-5796-1EAB-AFF3F2BFE75D}"/>
                </a:ext>
              </a:extLst>
            </p:cNvPr>
            <p:cNvSpPr/>
            <p:nvPr/>
          </p:nvSpPr>
          <p:spPr>
            <a:xfrm>
              <a:off x="6537348" y="3511585"/>
              <a:ext cx="89807" cy="8980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7AFC3511-1185-070F-FECC-424D9CA119DB}"/>
                </a:ext>
              </a:extLst>
            </p:cNvPr>
            <p:cNvSpPr/>
            <p:nvPr/>
          </p:nvSpPr>
          <p:spPr>
            <a:xfrm>
              <a:off x="6890782" y="2451712"/>
              <a:ext cx="89807" cy="8980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F1033634-C140-C98F-EC2D-986E7DB8ED2E}"/>
                </a:ext>
              </a:extLst>
            </p:cNvPr>
            <p:cNvSpPr/>
            <p:nvPr/>
          </p:nvSpPr>
          <p:spPr>
            <a:xfrm>
              <a:off x="6953375" y="2904829"/>
              <a:ext cx="89807" cy="8980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8FC46EA1-0431-813F-4894-4B87E1D16AC0}"/>
                </a:ext>
              </a:extLst>
            </p:cNvPr>
            <p:cNvSpPr/>
            <p:nvPr/>
          </p:nvSpPr>
          <p:spPr>
            <a:xfrm>
              <a:off x="7043182" y="2604112"/>
              <a:ext cx="89807" cy="8980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8F2CD5BA-4AB9-EC2D-917E-B3AB7B1CEDDB}"/>
                </a:ext>
              </a:extLst>
            </p:cNvPr>
            <p:cNvSpPr/>
            <p:nvPr/>
          </p:nvSpPr>
          <p:spPr>
            <a:xfrm>
              <a:off x="4588222" y="3959888"/>
              <a:ext cx="89807" cy="8980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BC613871-A3C5-4CEB-244E-86F6DED3CB86}"/>
                </a:ext>
              </a:extLst>
            </p:cNvPr>
            <p:cNvSpPr/>
            <p:nvPr/>
          </p:nvSpPr>
          <p:spPr>
            <a:xfrm>
              <a:off x="4977461" y="4229466"/>
              <a:ext cx="89807" cy="8980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E7B73C3B-99D9-6F26-435E-EA42AE70D434}"/>
                </a:ext>
              </a:extLst>
            </p:cNvPr>
            <p:cNvSpPr/>
            <p:nvPr/>
          </p:nvSpPr>
          <p:spPr>
            <a:xfrm>
              <a:off x="4740622" y="4112288"/>
              <a:ext cx="89807" cy="8980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2D740709-631E-AB14-C384-9F207F481B81}"/>
                </a:ext>
              </a:extLst>
            </p:cNvPr>
            <p:cNvSpPr/>
            <p:nvPr/>
          </p:nvSpPr>
          <p:spPr>
            <a:xfrm>
              <a:off x="4830429" y="3811571"/>
              <a:ext cx="89807" cy="8980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618237A3-243F-4943-F767-CBC5D8FBC72B}"/>
                </a:ext>
              </a:extLst>
            </p:cNvPr>
            <p:cNvSpPr/>
            <p:nvPr/>
          </p:nvSpPr>
          <p:spPr>
            <a:xfrm>
              <a:off x="5183086" y="4342470"/>
              <a:ext cx="89807" cy="8980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B65A4C25-AB30-C92D-4875-918344310F78}"/>
                </a:ext>
              </a:extLst>
            </p:cNvPr>
            <p:cNvSpPr/>
            <p:nvPr/>
          </p:nvSpPr>
          <p:spPr>
            <a:xfrm>
              <a:off x="5519259" y="3231310"/>
              <a:ext cx="89807" cy="8980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4F3D4F97-F5B7-4A15-11C5-09E3CB5A5E4B}"/>
                </a:ext>
              </a:extLst>
            </p:cNvPr>
            <p:cNvSpPr/>
            <p:nvPr/>
          </p:nvSpPr>
          <p:spPr>
            <a:xfrm>
              <a:off x="5807500" y="3231310"/>
              <a:ext cx="89807" cy="8980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B1875361-251C-2234-31DB-194C27B3D538}"/>
                </a:ext>
              </a:extLst>
            </p:cNvPr>
            <p:cNvSpPr/>
            <p:nvPr/>
          </p:nvSpPr>
          <p:spPr>
            <a:xfrm>
              <a:off x="6228162" y="2486325"/>
              <a:ext cx="89807" cy="8980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BA69FAB3-1D64-8EDF-ECA2-D267B083A5C2}"/>
                </a:ext>
              </a:extLst>
            </p:cNvPr>
            <p:cNvSpPr/>
            <p:nvPr/>
          </p:nvSpPr>
          <p:spPr>
            <a:xfrm>
              <a:off x="5700234" y="3487124"/>
              <a:ext cx="89807" cy="8980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B8E42A40-5CEA-2C47-D2E5-F125C2E63DCA}"/>
                </a:ext>
              </a:extLst>
            </p:cNvPr>
            <p:cNvSpPr/>
            <p:nvPr/>
          </p:nvSpPr>
          <p:spPr>
            <a:xfrm>
              <a:off x="5950605" y="3570167"/>
              <a:ext cx="89807" cy="8980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92B94A63-FD6B-FC82-992D-C58F2F3E1F89}"/>
                </a:ext>
              </a:extLst>
            </p:cNvPr>
            <p:cNvSpPr/>
            <p:nvPr/>
          </p:nvSpPr>
          <p:spPr>
            <a:xfrm>
              <a:off x="5601727" y="1995113"/>
              <a:ext cx="89807" cy="8980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4030951F-DD4F-CC56-8136-2563AC0D87C9}"/>
                </a:ext>
              </a:extLst>
            </p:cNvPr>
            <p:cNvSpPr/>
            <p:nvPr/>
          </p:nvSpPr>
          <p:spPr>
            <a:xfrm>
              <a:off x="6766958" y="3025958"/>
              <a:ext cx="89807" cy="8980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91EA6958-408B-2E46-4C3C-0B92F1CB02C2}"/>
                </a:ext>
              </a:extLst>
            </p:cNvPr>
            <p:cNvSpPr/>
            <p:nvPr/>
          </p:nvSpPr>
          <p:spPr>
            <a:xfrm>
              <a:off x="6169487" y="3129207"/>
              <a:ext cx="89807" cy="8980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E680A2C0-DCE3-AE48-90F3-6363A7D00D8E}"/>
              </a:ext>
            </a:extLst>
          </p:cNvPr>
          <p:cNvCxnSpPr>
            <a:cxnSpLocks/>
          </p:cNvCxnSpPr>
          <p:nvPr/>
        </p:nvCxnSpPr>
        <p:spPr>
          <a:xfrm>
            <a:off x="5252718" y="2043901"/>
            <a:ext cx="1703819" cy="2470588"/>
          </a:xfrm>
          <a:prstGeom prst="line">
            <a:avLst/>
          </a:prstGeom>
          <a:ln w="28575">
            <a:solidFill>
              <a:srgbClr val="EAB01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tangle 75">
            <a:extLst>
              <a:ext uri="{FF2B5EF4-FFF2-40B4-BE49-F238E27FC236}">
                <a16:creationId xmlns:a16="http://schemas.microsoft.com/office/drawing/2014/main" id="{AC94B942-7F8D-EEC6-3534-69CB386371AF}"/>
              </a:ext>
            </a:extLst>
          </p:cNvPr>
          <p:cNvSpPr/>
          <p:nvPr/>
        </p:nvSpPr>
        <p:spPr>
          <a:xfrm>
            <a:off x="244641" y="5994843"/>
            <a:ext cx="1855367" cy="2822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No Heart Disease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EF80B779-1B7A-7397-C1E1-4B0B2D3D1B37}"/>
              </a:ext>
            </a:extLst>
          </p:cNvPr>
          <p:cNvSpPr/>
          <p:nvPr/>
        </p:nvSpPr>
        <p:spPr>
          <a:xfrm>
            <a:off x="244640" y="6325743"/>
            <a:ext cx="1855367" cy="282272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Hear Disease</a:t>
            </a:r>
          </a:p>
        </p:txBody>
      </p:sp>
    </p:spTree>
    <p:extLst>
      <p:ext uri="{BB962C8B-B14F-4D97-AF65-F5344CB8AC3E}">
        <p14:creationId xmlns:p14="http://schemas.microsoft.com/office/powerpoint/2010/main" val="1002120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D66CF3-8252-B29B-58E0-585C53B47E66}"/>
              </a:ext>
            </a:extLst>
          </p:cNvPr>
          <p:cNvSpPr txBox="1"/>
          <p:nvPr/>
        </p:nvSpPr>
        <p:spPr>
          <a:xfrm>
            <a:off x="3201618" y="2998113"/>
            <a:ext cx="5788764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Logistic Regression</a:t>
            </a:r>
          </a:p>
        </p:txBody>
      </p:sp>
    </p:spTree>
    <p:extLst>
      <p:ext uri="{BB962C8B-B14F-4D97-AF65-F5344CB8AC3E}">
        <p14:creationId xmlns:p14="http://schemas.microsoft.com/office/powerpoint/2010/main" val="4077562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6FE708F-989B-18CD-6E8D-8EF0AE2C4B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6640" y="553720"/>
            <a:ext cx="6800850" cy="5440680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0768C1FC-D75C-84FE-3C6A-E1CB2F93018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46034396"/>
              </p:ext>
            </p:extLst>
          </p:nvPr>
        </p:nvGraphicFramePr>
        <p:xfrm>
          <a:off x="334436" y="341218"/>
          <a:ext cx="4272466" cy="60090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5804">
                  <a:extLst>
                    <a:ext uri="{9D8B030D-6E8A-4147-A177-3AD203B41FA5}">
                      <a16:colId xmlns:a16="http://schemas.microsoft.com/office/drawing/2014/main" val="376182442"/>
                    </a:ext>
                  </a:extLst>
                </a:gridCol>
                <a:gridCol w="1198880">
                  <a:extLst>
                    <a:ext uri="{9D8B030D-6E8A-4147-A177-3AD203B41FA5}">
                      <a16:colId xmlns:a16="http://schemas.microsoft.com/office/drawing/2014/main" val="2430419874"/>
                    </a:ext>
                  </a:extLst>
                </a:gridCol>
                <a:gridCol w="1487782">
                  <a:extLst>
                    <a:ext uri="{9D8B030D-6E8A-4147-A177-3AD203B41FA5}">
                      <a16:colId xmlns:a16="http://schemas.microsoft.com/office/drawing/2014/main" val="889196886"/>
                    </a:ext>
                  </a:extLst>
                </a:gridCol>
              </a:tblGrid>
              <a:tr h="659527"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Cholesterol</a:t>
                      </a:r>
                    </a:p>
                  </a:txBody>
                  <a:tcPr marL="57150" marR="57150" marB="2857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Age</a:t>
                      </a:r>
                    </a:p>
                  </a:txBody>
                  <a:tcPr marL="57150" marR="57150" marB="2857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Heart Disease</a:t>
                      </a:r>
                    </a:p>
                  </a:txBody>
                  <a:tcPr marL="57150" marR="57150" marB="28575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05388"/>
                  </a:ext>
                </a:extLst>
              </a:tr>
              <a:tr h="382107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180</a:t>
                      </a:r>
                    </a:p>
                  </a:txBody>
                  <a:tcPr marL="57150" marR="57150" marT="19050" marB="190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30</a:t>
                      </a:r>
                    </a:p>
                  </a:txBody>
                  <a:tcPr marL="57150" marR="57150" marT="19050" marB="190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</a:t>
                      </a:r>
                    </a:p>
                  </a:txBody>
                  <a:tcPr marL="57150" marR="57150" marT="19050" marB="19050" anchor="ctr"/>
                </a:tc>
                <a:extLst>
                  <a:ext uri="{0D108BD9-81ED-4DB2-BD59-A6C34878D82A}">
                    <a16:rowId xmlns:a16="http://schemas.microsoft.com/office/drawing/2014/main" val="2307047441"/>
                  </a:ext>
                </a:extLst>
              </a:tr>
              <a:tr h="382107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C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200</a:t>
                      </a:r>
                    </a:p>
                  </a:txBody>
                  <a:tcPr marL="57150" marR="57150" marT="19050" marB="190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C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44</a:t>
                      </a:r>
                    </a:p>
                  </a:txBody>
                  <a:tcPr marL="57150" marR="57150" marT="19050" marB="190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C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1</a:t>
                      </a:r>
                    </a:p>
                  </a:txBody>
                  <a:tcPr marL="57150" marR="57150" marT="19050" marB="19050" anchor="ctr"/>
                </a:tc>
                <a:extLst>
                  <a:ext uri="{0D108BD9-81ED-4DB2-BD59-A6C34878D82A}">
                    <a16:rowId xmlns:a16="http://schemas.microsoft.com/office/drawing/2014/main" val="586499019"/>
                  </a:ext>
                </a:extLst>
              </a:tr>
              <a:tr h="382107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solidFill>
                            <a:srgbClr val="C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195</a:t>
                      </a:r>
                    </a:p>
                  </a:txBody>
                  <a:tcPr marL="57150" marR="57150" marT="19050" marB="190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C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32</a:t>
                      </a:r>
                    </a:p>
                  </a:txBody>
                  <a:tcPr marL="57150" marR="57150" marT="19050" marB="190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solidFill>
                            <a:srgbClr val="C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1</a:t>
                      </a:r>
                    </a:p>
                  </a:txBody>
                  <a:tcPr marL="57150" marR="57150" marT="19050" marB="19050" anchor="ctr"/>
                </a:tc>
                <a:extLst>
                  <a:ext uri="{0D108BD9-81ED-4DB2-BD59-A6C34878D82A}">
                    <a16:rowId xmlns:a16="http://schemas.microsoft.com/office/drawing/2014/main" val="994660024"/>
                  </a:ext>
                </a:extLst>
              </a:tr>
              <a:tr h="382107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solidFill>
                            <a:srgbClr val="C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245</a:t>
                      </a:r>
                    </a:p>
                  </a:txBody>
                  <a:tcPr marL="57150" marR="57150" marT="19050" marB="190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C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23</a:t>
                      </a:r>
                    </a:p>
                  </a:txBody>
                  <a:tcPr marL="57150" marR="57150" marT="19050" marB="190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C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1</a:t>
                      </a:r>
                    </a:p>
                  </a:txBody>
                  <a:tcPr marL="57150" marR="57150" marT="19050" marB="19050" anchor="ctr"/>
                </a:tc>
                <a:extLst>
                  <a:ext uri="{0D108BD9-81ED-4DB2-BD59-A6C34878D82A}">
                    <a16:rowId xmlns:a16="http://schemas.microsoft.com/office/drawing/2014/main" val="2081760661"/>
                  </a:ext>
                </a:extLst>
              </a:tr>
              <a:tr h="382107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solidFill>
                            <a:srgbClr val="C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205</a:t>
                      </a:r>
                    </a:p>
                  </a:txBody>
                  <a:tcPr marL="57150" marR="57150" marT="19050" marB="190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C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57</a:t>
                      </a:r>
                    </a:p>
                  </a:txBody>
                  <a:tcPr marL="57150" marR="57150" marT="19050" marB="190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C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1</a:t>
                      </a:r>
                    </a:p>
                  </a:txBody>
                  <a:tcPr marL="57150" marR="57150" marT="19050" marB="19050" anchor="ctr"/>
                </a:tc>
                <a:extLst>
                  <a:ext uri="{0D108BD9-81ED-4DB2-BD59-A6C34878D82A}">
                    <a16:rowId xmlns:a16="http://schemas.microsoft.com/office/drawing/2014/main" val="54049904"/>
                  </a:ext>
                </a:extLst>
              </a:tr>
              <a:tr h="382107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130</a:t>
                      </a:r>
                    </a:p>
                  </a:txBody>
                  <a:tcPr marL="57150" marR="57150" marT="19050" marB="190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62</a:t>
                      </a:r>
                    </a:p>
                  </a:txBody>
                  <a:tcPr marL="57150" marR="57150" marT="19050" marB="190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</a:t>
                      </a:r>
                    </a:p>
                  </a:txBody>
                  <a:tcPr marL="57150" marR="57150" marT="19050" marB="19050" anchor="ctr"/>
                </a:tc>
                <a:extLst>
                  <a:ext uri="{0D108BD9-81ED-4DB2-BD59-A6C34878D82A}">
                    <a16:rowId xmlns:a16="http://schemas.microsoft.com/office/drawing/2014/main" val="639365591"/>
                  </a:ext>
                </a:extLst>
              </a:tr>
              <a:tr h="382107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155</a:t>
                      </a:r>
                    </a:p>
                  </a:txBody>
                  <a:tcPr marL="57150" marR="57150" marT="19050" marB="190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34</a:t>
                      </a:r>
                    </a:p>
                  </a:txBody>
                  <a:tcPr marL="57150" marR="57150" marT="19050" marB="190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</a:t>
                      </a:r>
                    </a:p>
                  </a:txBody>
                  <a:tcPr marL="57150" marR="57150" marT="19050" marB="19050" anchor="ctr"/>
                </a:tc>
                <a:extLst>
                  <a:ext uri="{0D108BD9-81ED-4DB2-BD59-A6C34878D82A}">
                    <a16:rowId xmlns:a16="http://schemas.microsoft.com/office/drawing/2014/main" val="177019056"/>
                  </a:ext>
                </a:extLst>
              </a:tr>
              <a:tr h="382107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C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260</a:t>
                      </a:r>
                    </a:p>
                  </a:txBody>
                  <a:tcPr marL="57150" marR="57150" marT="19050" marB="190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C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37</a:t>
                      </a:r>
                    </a:p>
                  </a:txBody>
                  <a:tcPr marL="57150" marR="57150" marT="19050" marB="190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C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1</a:t>
                      </a:r>
                    </a:p>
                  </a:txBody>
                  <a:tcPr marL="57150" marR="57150" marT="19050" marB="19050" anchor="ctr"/>
                </a:tc>
                <a:extLst>
                  <a:ext uri="{0D108BD9-81ED-4DB2-BD59-A6C34878D82A}">
                    <a16:rowId xmlns:a16="http://schemas.microsoft.com/office/drawing/2014/main" val="3774580508"/>
                  </a:ext>
                </a:extLst>
              </a:tr>
              <a:tr h="382107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175</a:t>
                      </a:r>
                    </a:p>
                  </a:txBody>
                  <a:tcPr marL="57150" marR="57150" marT="19050" marB="190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30</a:t>
                      </a:r>
                    </a:p>
                  </a:txBody>
                  <a:tcPr marL="57150" marR="57150" marT="19050" marB="190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</a:t>
                      </a:r>
                    </a:p>
                  </a:txBody>
                  <a:tcPr marL="57150" marR="57150" marT="19050" marB="19050" anchor="ctr"/>
                </a:tc>
                <a:extLst>
                  <a:ext uri="{0D108BD9-81ED-4DB2-BD59-A6C34878D82A}">
                    <a16:rowId xmlns:a16="http://schemas.microsoft.com/office/drawing/2014/main" val="847360352"/>
                  </a:ext>
                </a:extLst>
              </a:tr>
              <a:tr h="382107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C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286</a:t>
                      </a:r>
                    </a:p>
                  </a:txBody>
                  <a:tcPr marL="57150" marR="57150" marT="19050" marB="190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C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73</a:t>
                      </a:r>
                    </a:p>
                  </a:txBody>
                  <a:tcPr marL="57150" marR="57150" marT="19050" marB="190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C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1</a:t>
                      </a:r>
                    </a:p>
                  </a:txBody>
                  <a:tcPr marL="57150" marR="57150" marT="19050" marB="19050" anchor="ctr"/>
                </a:tc>
                <a:extLst>
                  <a:ext uri="{0D108BD9-81ED-4DB2-BD59-A6C34878D82A}">
                    <a16:rowId xmlns:a16="http://schemas.microsoft.com/office/drawing/2014/main" val="2031397444"/>
                  </a:ext>
                </a:extLst>
              </a:tr>
              <a:tr h="382107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180</a:t>
                      </a:r>
                    </a:p>
                  </a:txBody>
                  <a:tcPr marL="57150" marR="57150" marT="19050" marB="190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30</a:t>
                      </a:r>
                    </a:p>
                  </a:txBody>
                  <a:tcPr marL="57150" marR="57150" marT="19050" marB="190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</a:t>
                      </a:r>
                    </a:p>
                  </a:txBody>
                  <a:tcPr marL="57150" marR="57150" marT="19050" marB="19050" anchor="ctr"/>
                </a:tc>
                <a:extLst>
                  <a:ext uri="{0D108BD9-81ED-4DB2-BD59-A6C34878D82A}">
                    <a16:rowId xmlns:a16="http://schemas.microsoft.com/office/drawing/2014/main" val="3598112292"/>
                  </a:ext>
                </a:extLst>
              </a:tr>
              <a:tr h="382107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C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200</a:t>
                      </a:r>
                    </a:p>
                  </a:txBody>
                  <a:tcPr marL="57150" marR="57150" marT="19050" marB="190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C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44</a:t>
                      </a:r>
                    </a:p>
                  </a:txBody>
                  <a:tcPr marL="57150" marR="57150" marT="19050" marB="190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solidFill>
                            <a:srgbClr val="C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1</a:t>
                      </a:r>
                    </a:p>
                  </a:txBody>
                  <a:tcPr marL="57150" marR="57150" marT="19050" marB="19050" anchor="ctr"/>
                </a:tc>
                <a:extLst>
                  <a:ext uri="{0D108BD9-81ED-4DB2-BD59-A6C34878D82A}">
                    <a16:rowId xmlns:a16="http://schemas.microsoft.com/office/drawing/2014/main" val="1036861384"/>
                  </a:ext>
                </a:extLst>
              </a:tr>
              <a:tr h="382107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solidFill>
                            <a:srgbClr val="C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195</a:t>
                      </a:r>
                    </a:p>
                  </a:txBody>
                  <a:tcPr marL="57150" marR="57150" marT="19050" marB="190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C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32</a:t>
                      </a:r>
                    </a:p>
                  </a:txBody>
                  <a:tcPr marL="57150" marR="57150" marT="19050" marB="190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C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1</a:t>
                      </a:r>
                    </a:p>
                  </a:txBody>
                  <a:tcPr marL="57150" marR="57150" marT="19050" marB="19050" anchor="ctr"/>
                </a:tc>
                <a:extLst>
                  <a:ext uri="{0D108BD9-81ED-4DB2-BD59-A6C34878D82A}">
                    <a16:rowId xmlns:a16="http://schemas.microsoft.com/office/drawing/2014/main" val="4220961548"/>
                  </a:ext>
                </a:extLst>
              </a:tr>
              <a:tr h="382107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C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245</a:t>
                      </a:r>
                    </a:p>
                  </a:txBody>
                  <a:tcPr marL="57150" marR="57150" marT="19050" marB="190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solidFill>
                            <a:srgbClr val="C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23</a:t>
                      </a:r>
                    </a:p>
                  </a:txBody>
                  <a:tcPr marL="57150" marR="57150" marT="19050" marB="190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C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1</a:t>
                      </a:r>
                    </a:p>
                  </a:txBody>
                  <a:tcPr marL="57150" marR="57150" marT="19050" marB="19050" anchor="ctr"/>
                </a:tc>
                <a:extLst>
                  <a:ext uri="{0D108BD9-81ED-4DB2-BD59-A6C34878D82A}">
                    <a16:rowId xmlns:a16="http://schemas.microsoft.com/office/drawing/2014/main" val="324086795"/>
                  </a:ext>
                </a:extLst>
              </a:tr>
            </a:tbl>
          </a:graphicData>
        </a:graphic>
      </p:graphicFrame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ED6623C-8275-1A01-C736-4EA95FF9600B}"/>
              </a:ext>
            </a:extLst>
          </p:cNvPr>
          <p:cNvCxnSpPr>
            <a:cxnSpLocks/>
          </p:cNvCxnSpPr>
          <p:nvPr/>
        </p:nvCxnSpPr>
        <p:spPr>
          <a:xfrm flipH="1" flipV="1">
            <a:off x="5730240" y="1341120"/>
            <a:ext cx="1920240" cy="4114800"/>
          </a:xfrm>
          <a:prstGeom prst="line">
            <a:avLst/>
          </a:prstGeom>
          <a:ln w="57150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9361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2301432-55BF-C2AA-001A-B471B541E6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990600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850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3517B975-69DF-E8AA-378F-8741E346774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56027928"/>
              </p:ext>
            </p:extLst>
          </p:nvPr>
        </p:nvGraphicFramePr>
        <p:xfrm>
          <a:off x="239156" y="389728"/>
          <a:ext cx="11713687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52503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ABBE025-8B32-4712-D953-3C375C61AD33}"/>
                  </a:ext>
                </a:extLst>
              </p:cNvPr>
              <p:cNvSpPr txBox="1"/>
              <p:nvPr/>
            </p:nvSpPr>
            <p:spPr>
              <a:xfrm>
                <a:off x="4572000" y="6176087"/>
                <a:ext cx="3048000" cy="484556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sz="1600" b="1" dirty="0">
                    <a:solidFill>
                      <a:schemeClr val="tx1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Logit Function: 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𝒇</m:t>
                    </m:r>
                    <m:r>
                      <a:rPr lang="en-US" sz="16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16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)= </m:t>
                    </m:r>
                    <m:f>
                      <m:fPr>
                        <m:ctrlPr>
                          <a:rPr lang="en-US" sz="1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exp</m:t>
                        </m:r>
                        <m:r>
                          <a:rPr lang="en-US" sz="1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1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1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sz="1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sz="1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exp</m:t>
                        </m:r>
                        <m:r>
                          <a:rPr lang="en-US" sz="1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1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sz="1600" dirty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ABBE025-8B32-4712-D953-3C375C61AD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6176087"/>
                <a:ext cx="3048000" cy="484556"/>
              </a:xfrm>
              <a:prstGeom prst="rect">
                <a:avLst/>
              </a:prstGeom>
              <a:blipFill>
                <a:blip r:embed="rId2"/>
                <a:stretch>
                  <a:fillRect l="-1250" b="-5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743B9688-F0AF-FAF7-FBEB-CE55AB6DDC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0" y="990600"/>
            <a:ext cx="609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579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2C070C0-5B6B-828E-2E83-3D1E882633E7}"/>
                  </a:ext>
                </a:extLst>
              </p:cNvPr>
              <p:cNvSpPr txBox="1"/>
              <p:nvPr/>
            </p:nvSpPr>
            <p:spPr>
              <a:xfrm>
                <a:off x="1891862" y="1002193"/>
                <a:ext cx="8408276" cy="48866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𝒀</m:t>
                    </m:r>
                  </m:oMath>
                </a14:m>
                <a:r>
                  <a:rPr lang="en-US" b="1" i="0" dirty="0">
                    <a:solidFill>
                      <a:schemeClr val="tx1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– Probability of Getting a Heart Disease</a:t>
                </a:r>
              </a:p>
              <a:p>
                <a:endParaRPr lang="en-US" b="1" dirty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𝐋𝐨𝐠𝐢𝐭</m:t>
                      </m:r>
                      <m:r>
                        <a:rPr lang="en-US" sz="2400" b="1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{</m:t>
                      </m:r>
                      <m:r>
                        <a:rPr lang="en-US" sz="24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𝒀</m:t>
                      </m:r>
                      <m:r>
                        <a:rPr lang="en-US" sz="2400" b="1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  <m:r>
                        <a:rPr lang="en-US" sz="2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US" sz="2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2400" b="1" i="1">
                          <a:latin typeface="Cambria Math" panose="02040503050406030204" pitchFamily="18" charset="0"/>
                        </a:rPr>
                        <m:t>𝑪𝒉𝒐𝒍𝒆𝒔𝒕𝒆𝒓𝒐𝒍</m:t>
                      </m:r>
                    </m:oMath>
                  </m:oMathPara>
                </a14:m>
                <a:endParaRPr lang="en-US" b="1" i="0" dirty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endParaRPr lang="en-US" sz="2400" b="1" i="0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endParaRPr lang="en-US" sz="2400" b="1" i="0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𝐋𝐨𝐠𝐢𝐭</m:t>
                      </m:r>
                      <m:r>
                        <a:rPr lang="en-US" sz="2400" b="1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𝒀</m:t>
                      </m:r>
                      <m:r>
                        <a:rPr lang="en-US" sz="24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𝑳𝒐𝒈</m:t>
                      </m:r>
                      <m:r>
                        <a:rPr lang="en-US" sz="24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b="1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1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𝒀</m:t>
                              </m:r>
                            </m:num>
                            <m:den>
                              <m:r>
                                <a:rPr lang="en-US" sz="2400" b="1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sz="2400" b="1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1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𝒀</m:t>
                              </m:r>
                            </m:den>
                          </m:f>
                        </m:e>
                      </m:d>
                      <m:r>
                        <a:rPr lang="en-US" sz="24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US" sz="2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2400" b="1" i="1">
                          <a:latin typeface="Cambria Math" panose="02040503050406030204" pitchFamily="18" charset="0"/>
                        </a:rPr>
                        <m:t>𝑪𝒉𝒐𝒍𝒆𝒔𝒕𝒆𝒓𝒐𝒍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endParaRPr lang="en-US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endParaRPr lang="en-US" dirty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endParaRPr lang="en-US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r>
                  <a:rPr lang="en-US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This is also equivalent to:</a:t>
                </a:r>
              </a:p>
              <a:p>
                <a:endParaRPr lang="en-US" dirty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𝒀</m:t>
                      </m:r>
                      <m:r>
                        <a:rPr lang="en-US" sz="2400" b="1" i="1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𝜷</m:t>
                              </m:r>
                            </m:e>
                            <m:sub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𝜷</m:t>
                              </m:r>
                            </m:e>
                            <m:sub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𝑪𝒉𝒐𝒍𝒆𝒔𝒕𝒆𝒓𝒐𝒍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sz="2400" b="1" i="1"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𝜷</m:t>
                              </m:r>
                            </m:e>
                            <m:sub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𝜷</m:t>
                              </m:r>
                            </m:e>
                            <m:sub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𝑪𝒉𝒐𝒍𝒆𝒔𝒕𝒆𝒓𝒐𝒍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endParaRPr lang="en-US" dirty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2C070C0-5B6B-828E-2E83-3D1E882633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1862" y="1002193"/>
                <a:ext cx="8408276" cy="4886659"/>
              </a:xfrm>
              <a:prstGeom prst="rect">
                <a:avLst/>
              </a:prstGeom>
              <a:blipFill>
                <a:blip r:embed="rId2"/>
                <a:stretch>
                  <a:fillRect l="-602" t="-5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88445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font, white, receipt&#10;&#10;Description automatically generated">
            <a:extLst>
              <a:ext uri="{FF2B5EF4-FFF2-40B4-BE49-F238E27FC236}">
                <a16:creationId xmlns:a16="http://schemas.microsoft.com/office/drawing/2014/main" id="{7AE0450B-9D81-325C-7C6B-B013BF57E7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1810" y="1881180"/>
            <a:ext cx="7529861" cy="156106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35CF9E8-98DB-8851-BE5C-3981C69E793E}"/>
              </a:ext>
            </a:extLst>
          </p:cNvPr>
          <p:cNvSpPr txBox="1"/>
          <p:nvPr/>
        </p:nvSpPr>
        <p:spPr>
          <a:xfrm>
            <a:off x="794085" y="458443"/>
            <a:ext cx="10603830" cy="1200329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logistic_regression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glm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(formula =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heart_disease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~ cholesterol, 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						 data =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loan_df,family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 'binomial’)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summary(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logistic_regression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3ECE4E0-26BC-2F23-8009-73959FD6626C}"/>
              </a:ext>
            </a:extLst>
          </p:cNvPr>
          <p:cNvSpPr/>
          <p:nvPr/>
        </p:nvSpPr>
        <p:spPr>
          <a:xfrm>
            <a:off x="2011810" y="2877140"/>
            <a:ext cx="7529861" cy="491304"/>
          </a:xfrm>
          <a:prstGeom prst="rect">
            <a:avLst/>
          </a:prstGeom>
          <a:solidFill>
            <a:srgbClr val="77CEEF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9329F72-8D16-8FFA-9BF5-4CE33BCD0DC6}"/>
                  </a:ext>
                </a:extLst>
              </p:cNvPr>
              <p:cNvSpPr txBox="1"/>
              <p:nvPr/>
            </p:nvSpPr>
            <p:spPr>
              <a:xfrm>
                <a:off x="3286520" y="3481987"/>
                <a:ext cx="5184818" cy="4049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𝑙𝑜𝑔𝑖𝑡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−25.24+0.13</m:t>
                      </m:r>
                      <m:r>
                        <m:rPr>
                          <m:nor/>
                        </m:rP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i="1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m:t>Cholesterol</m:t>
                      </m:r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9329F72-8D16-8FFA-9BF5-4CE33BCD0D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6520" y="3481987"/>
                <a:ext cx="5184818" cy="404983"/>
              </a:xfrm>
              <a:prstGeom prst="rect">
                <a:avLst/>
              </a:prstGeom>
              <a:blipFill>
                <a:blip r:embed="rId3"/>
                <a:stretch>
                  <a:fillRect b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86C8102-FCDE-87DA-4F99-DF6FDF09394E}"/>
                  </a:ext>
                </a:extLst>
              </p:cNvPr>
              <p:cNvSpPr txBox="1"/>
              <p:nvPr/>
            </p:nvSpPr>
            <p:spPr>
              <a:xfrm>
                <a:off x="2845085" y="4128151"/>
                <a:ext cx="6067687" cy="6832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acc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dirty="0" smtClean="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−25.24+0.13</m:t>
                              </m:r>
                              <m:r>
                                <m:rPr>
                                  <m:nor/>
                                </m:rPr>
                                <a:rPr lang="en-US" i="1" dirty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i="1" dirty="0">
                                  <a:latin typeface="Roboto" panose="02000000000000000000" pitchFamily="2" charset="0"/>
                                  <a:ea typeface="Roboto" panose="02000000000000000000" pitchFamily="2" charset="0"/>
                                  <a:cs typeface="Roboto" panose="02000000000000000000" pitchFamily="2" charset="0"/>
                                </a:rPr>
                                <m:t>Cholesterol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num>
                        <m:den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1+</m:t>
                          </m:r>
                          <m:func>
                            <m:func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dirty="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−25.24+0.13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i="1" dirty="0">
                                      <a:latin typeface="Roboto" panose="02000000000000000000" pitchFamily="2" charset="0"/>
                                      <a:ea typeface="Roboto" panose="02000000000000000000" pitchFamily="2" charset="0"/>
                                      <a:cs typeface="Roboto" panose="02000000000000000000" pitchFamily="2" charset="0"/>
                                    </a:rPr>
                                    <m:t>Cholesterol</m:t>
                                  </m:r>
                                </m:e>
                              </m:d>
                            </m:e>
                          </m:func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86C8102-FCDE-87DA-4F99-DF6FDF0939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5085" y="4128151"/>
                <a:ext cx="6067687" cy="683200"/>
              </a:xfrm>
              <a:prstGeom prst="rect">
                <a:avLst/>
              </a:prstGeom>
              <a:blipFill>
                <a:blip r:embed="rId4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BAB222C-8885-70D4-6C2D-8BFE1495A0FA}"/>
                  </a:ext>
                </a:extLst>
              </p:cNvPr>
              <p:cNvSpPr txBox="1"/>
              <p:nvPr/>
            </p:nvSpPr>
            <p:spPr>
              <a:xfrm>
                <a:off x="2362599" y="4978641"/>
                <a:ext cx="7810539" cy="3767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acc>
                  </m:oMath>
                </a14:m>
                <a:r>
                  <a:rPr lang="en-US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- Probability of getting a heart disease given the Cholesterol Level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BAB222C-8885-70D4-6C2D-8BFE1495A0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2599" y="4978641"/>
                <a:ext cx="7810539" cy="376770"/>
              </a:xfrm>
              <a:prstGeom prst="rect">
                <a:avLst/>
              </a:prstGeom>
              <a:blipFill>
                <a:blip r:embed="rId5"/>
                <a:stretch>
                  <a:fillRect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CE0BD71-D34C-E1FC-1C91-F04503F1B358}"/>
                  </a:ext>
                </a:extLst>
              </p:cNvPr>
              <p:cNvSpPr txBox="1"/>
              <p:nvPr/>
            </p:nvSpPr>
            <p:spPr>
              <a:xfrm>
                <a:off x="2482018" y="5703054"/>
                <a:ext cx="7691120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b="1" dirty="0">
                    <a:solidFill>
                      <a:schemeClr val="tx1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𝒀</m:t>
                    </m:r>
                    <m:r>
                      <a:rPr lang="en-US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→</m:t>
                    </m:r>
                    <m:r>
                      <m:rPr>
                        <m:nor/>
                      </m:rPr>
                      <a:rPr lang="en-US" b="0" i="0" dirty="0" smtClean="0">
                        <a:solidFill>
                          <a:schemeClr val="tx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rPr>
                      <m:t>H</m:t>
                    </m:r>
                    <m:r>
                      <m:rPr>
                        <m:nor/>
                      </m:rPr>
                      <a:rPr lang="en-US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rPr>
                      <m:t>eart</m:t>
                    </m:r>
                    <m:r>
                      <m:rPr>
                        <m:nor/>
                      </m:rPr>
                      <a:rPr lang="en-US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dirty="0" smtClean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rPr>
                      <m:t>D</m:t>
                    </m:r>
                    <m:r>
                      <m:rPr>
                        <m:nor/>
                      </m:rPr>
                      <a:rPr lang="en-US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rPr>
                      <m:t>isease</m:t>
                    </m:r>
                  </m:oMath>
                </a14:m>
                <a:endParaRPr lang="en-US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endParaRPr lang="en-US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r>
                  <a:rPr lang="en-US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We can change 0.5 to a different probability threshold.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CE0BD71-D34C-E1FC-1C91-F04503F1B3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2018" y="5703054"/>
                <a:ext cx="7691120" cy="923330"/>
              </a:xfrm>
              <a:prstGeom prst="rect">
                <a:avLst/>
              </a:prstGeom>
              <a:blipFill>
                <a:blip r:embed="rId6"/>
                <a:stretch>
                  <a:fillRect l="-659" t="-4110" b="-82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89159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2" grpId="0"/>
      <p:bldP spid="13" grpId="0"/>
      <p:bldP spid="15" grpId="0"/>
      <p:bldP spid="3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, font, receipt, white&#10;&#10;Description automatically generated">
            <a:extLst>
              <a:ext uri="{FF2B5EF4-FFF2-40B4-BE49-F238E27FC236}">
                <a16:creationId xmlns:a16="http://schemas.microsoft.com/office/drawing/2014/main" id="{8418DF7B-B299-8491-FAAC-50A6CC2A38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0369" y="1534827"/>
            <a:ext cx="6254838" cy="164754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35CF9E8-98DB-8851-BE5C-3981C69E793E}"/>
              </a:ext>
            </a:extLst>
          </p:cNvPr>
          <p:cNvSpPr txBox="1"/>
          <p:nvPr/>
        </p:nvSpPr>
        <p:spPr>
          <a:xfrm>
            <a:off x="794085" y="285170"/>
            <a:ext cx="10603830" cy="1200329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logistic_regression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glm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(formula =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heart_disease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~ cholesterol + age ,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          data =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loan_df,family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 'binomial')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summary(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logistic_regression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9329F72-8D16-8FFA-9BF5-4CE33BCD0DC6}"/>
                  </a:ext>
                </a:extLst>
              </p:cNvPr>
              <p:cNvSpPr txBox="1"/>
              <p:nvPr/>
            </p:nvSpPr>
            <p:spPr>
              <a:xfrm>
                <a:off x="3230322" y="3326218"/>
                <a:ext cx="5731356" cy="4049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𝑙𝑜𝑔𝑖𝑡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acc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−24.3+0.10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𝐶h𝑜𝑙𝑒𝑠𝑡𝑒𝑟𝑜𝑙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+0.09 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𝐴𝑔𝑒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9329F72-8D16-8FFA-9BF5-4CE33BCD0D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0322" y="3326218"/>
                <a:ext cx="5731356" cy="404983"/>
              </a:xfrm>
              <a:prstGeom prst="rect">
                <a:avLst/>
              </a:prstGeom>
              <a:blipFill>
                <a:blip r:embed="rId3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86C8102-FCDE-87DA-4F99-DF6FDF09394E}"/>
                  </a:ext>
                </a:extLst>
              </p:cNvPr>
              <p:cNvSpPr txBox="1"/>
              <p:nvPr/>
            </p:nvSpPr>
            <p:spPr>
              <a:xfrm>
                <a:off x="3037520" y="3962831"/>
                <a:ext cx="6067687" cy="6665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acc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dirty="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(−24.3+0.10 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𝐶h𝑜𝑙𝑒𝑠𝑡𝑒𝑟𝑜𝑙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+0.09 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𝐴𝑔𝑒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num>
                        <m:den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1+</m:t>
                          </m:r>
                          <m:func>
                            <m:func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dirty="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−24.3+0.10 </m:t>
                                  </m:r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𝐶h𝑜𝑙𝑒𝑠𝑡𝑒𝑟𝑜𝑙</m:t>
                                  </m:r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+0.09 </m:t>
                                  </m:r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𝐴𝑔𝑒</m:t>
                                  </m:r>
                                </m:e>
                              </m:d>
                            </m:e>
                          </m:func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86C8102-FCDE-87DA-4F99-DF6FDF0939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7520" y="3962831"/>
                <a:ext cx="6067687" cy="666529"/>
              </a:xfrm>
              <a:prstGeom prst="rect">
                <a:avLst/>
              </a:prstGeom>
              <a:blipFill>
                <a:blip r:embed="rId4"/>
                <a:stretch>
                  <a:fillRect b="-113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BAB222C-8885-70D4-6C2D-8BFE1495A0FA}"/>
                  </a:ext>
                </a:extLst>
              </p:cNvPr>
              <p:cNvSpPr txBox="1"/>
              <p:nvPr/>
            </p:nvSpPr>
            <p:spPr>
              <a:xfrm>
                <a:off x="2845085" y="4853652"/>
                <a:ext cx="7314805" cy="3767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acc>
                  </m:oMath>
                </a14:m>
                <a:r>
                  <a:rPr lang="en-US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- Probability of approving the loan when income and age is known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BAB222C-8885-70D4-6C2D-8BFE1495A0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5085" y="4853652"/>
                <a:ext cx="7314805" cy="376770"/>
              </a:xfrm>
              <a:prstGeom prst="rect">
                <a:avLst/>
              </a:prstGeom>
              <a:blipFill>
                <a:blip r:embed="rId5"/>
                <a:stretch>
                  <a:fillRect t="-3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39374BDF-A17E-0B24-2FDF-32A59FF7B511}"/>
              </a:ext>
            </a:extLst>
          </p:cNvPr>
          <p:cNvSpPr/>
          <p:nvPr/>
        </p:nvSpPr>
        <p:spPr>
          <a:xfrm>
            <a:off x="2845085" y="2446023"/>
            <a:ext cx="2569509" cy="619549"/>
          </a:xfrm>
          <a:prstGeom prst="rect">
            <a:avLst/>
          </a:prstGeom>
          <a:solidFill>
            <a:srgbClr val="77CEEF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A2506A5-956F-DE5E-E6C6-912B649D8A4A}"/>
                  </a:ext>
                </a:extLst>
              </p:cNvPr>
              <p:cNvSpPr txBox="1"/>
              <p:nvPr/>
            </p:nvSpPr>
            <p:spPr>
              <a:xfrm>
                <a:off x="1581485" y="5230422"/>
                <a:ext cx="9549730" cy="1477328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</p:spPr>
            <p:txBody>
              <a:bodyPr wrap="square">
                <a:spAutoFit/>
              </a:bodyPr>
              <a:lstStyle/>
              <a:p>
                <a:pPr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The odds of getting a heart disease will </a:t>
                </a:r>
                <a:r>
                  <a:rPr lang="en-US" u="sng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increase by 11% </a:t>
                </a:r>
                <a:r>
                  <a:rPr lang="en-US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(i.e.,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 smtClean="0">
                        <a:latin typeface="Cambria Math" panose="02040503050406030204" pitchFamily="18" charset="0"/>
                      </a:rPr>
                      <m:t>e</m:t>
                    </m:r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xp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0.1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=1.11</m:t>
                    </m:r>
                  </m:oMath>
                </a14:m>
                <a:r>
                  <a:rPr lang="en-US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) when the Cholesterol level increases by 1 unit.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The odds of getting heart disease will </a:t>
                </a:r>
                <a:r>
                  <a:rPr lang="en-US" u="sng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increase by 10% </a:t>
                </a:r>
                <a:r>
                  <a:rPr lang="en-US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(i.e.,</a:t>
                </a:r>
                <a14:m>
                  <m:oMath xmlns:m="http://schemas.openxmlformats.org/officeDocument/2006/math">
                    <m:r>
                      <a:rPr lang="en-US" dirty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dirty="0" smtClean="0">
                        <a:latin typeface="Cambria Math" panose="02040503050406030204" pitchFamily="18" charset="0"/>
                      </a:rPr>
                      <m:t>e</m:t>
                    </m:r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xp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0.09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=1.10</m:t>
                    </m:r>
                  </m:oMath>
                </a14:m>
                <a:r>
                  <a:rPr lang="en-US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) when the age increases by 1 year.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A2506A5-956F-DE5E-E6C6-912B649D8A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1485" y="5230422"/>
                <a:ext cx="9549730" cy="1477328"/>
              </a:xfrm>
              <a:prstGeom prst="rect">
                <a:avLst/>
              </a:prstGeom>
              <a:blipFill>
                <a:blip r:embed="rId6"/>
                <a:stretch>
                  <a:fillRect l="-531" t="-1709" r="-266" b="-59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2432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5" grpId="0"/>
      <p:bldP spid="5" grpId="0" animBg="1"/>
      <p:bldP spid="9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D66CF3-8252-B29B-58E0-585C53B47E66}"/>
              </a:ext>
            </a:extLst>
          </p:cNvPr>
          <p:cNvSpPr txBox="1"/>
          <p:nvPr/>
        </p:nvSpPr>
        <p:spPr>
          <a:xfrm>
            <a:off x="2069898" y="2998113"/>
            <a:ext cx="874951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Random Forest: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1307945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2FCBFAF-D554-A4A9-BF03-560A25D38E41}"/>
              </a:ext>
            </a:extLst>
          </p:cNvPr>
          <p:cNvSpPr txBox="1"/>
          <p:nvPr/>
        </p:nvSpPr>
        <p:spPr>
          <a:xfrm>
            <a:off x="979518" y="428494"/>
            <a:ext cx="10603830" cy="1077218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library(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randomForest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Random_Forest_Classifier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randomForest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as.factor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heart_disease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) ~ cholesterol + age, 											  data=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heart_df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, importance = TRUE,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ntree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=500)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1B893722-48D1-4B23-23D4-51B6DA28B0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3017" y="1902438"/>
            <a:ext cx="6485965" cy="4632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1019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ADC2824-8652-9BDF-05B2-FBDB4A724001}"/>
              </a:ext>
            </a:extLst>
          </p:cNvPr>
          <p:cNvSpPr txBox="1"/>
          <p:nvPr/>
        </p:nvSpPr>
        <p:spPr>
          <a:xfrm>
            <a:off x="1780336" y="829906"/>
            <a:ext cx="963597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Comparison of Logistic Regression and Random Forest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38F9409B-F19A-0C80-61AD-061DE63B17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6506036"/>
              </p:ext>
            </p:extLst>
          </p:nvPr>
        </p:nvGraphicFramePr>
        <p:xfrm>
          <a:off x="1515795" y="1830806"/>
          <a:ext cx="10165050" cy="338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82525">
                  <a:extLst>
                    <a:ext uri="{9D8B030D-6E8A-4147-A177-3AD203B41FA5}">
                      <a16:colId xmlns:a16="http://schemas.microsoft.com/office/drawing/2014/main" val="337766875"/>
                    </a:ext>
                  </a:extLst>
                </a:gridCol>
                <a:gridCol w="5082525">
                  <a:extLst>
                    <a:ext uri="{9D8B030D-6E8A-4147-A177-3AD203B41FA5}">
                      <a16:colId xmlns:a16="http://schemas.microsoft.com/office/drawing/2014/main" val="10824919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Logistic Regression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Random Forest Classification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3881058"/>
                  </a:ext>
                </a:extLst>
              </a:tr>
              <a:tr h="450516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Linear Model</a:t>
                      </a:r>
                    </a:p>
                    <a:p>
                      <a:r>
                        <a:rPr lang="en-US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Works well when data is linear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Non-linear Model </a:t>
                      </a:r>
                    </a:p>
                    <a:p>
                      <a:r>
                        <a:rPr lang="en-US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Work well with both linear and nonlinear data </a:t>
                      </a:r>
                    </a:p>
                    <a:p>
                      <a:endParaRPr lang="en-US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  <a:p>
                      <a:r>
                        <a:rPr lang="en-US" b="1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Ensemble Technique </a:t>
                      </a:r>
                    </a:p>
                    <a:p>
                      <a:r>
                        <a:rPr lang="en-US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Take the average prediction of multiple models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68755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Works with two classes</a:t>
                      </a:r>
                    </a:p>
                    <a:p>
                      <a:r>
                        <a:rPr lang="en-US" b="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 - Multinomial logistic regression shall be used to for than 2 classes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Can extend for multiple classes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07375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Model Interpretation </a:t>
                      </a:r>
                    </a:p>
                    <a:p>
                      <a:r>
                        <a:rPr lang="en-US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A better interpretation of variables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Model Interpretation is moderate</a:t>
                      </a:r>
                      <a:endParaRPr lang="en-US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  <a:p>
                      <a:r>
                        <a:rPr lang="en-US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Not best as the logistic regression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24281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1240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50B9144-0C69-F175-AB29-DAEFAC5A403D}"/>
              </a:ext>
            </a:extLst>
          </p:cNvPr>
          <p:cNvSpPr txBox="1"/>
          <p:nvPr/>
        </p:nvSpPr>
        <p:spPr>
          <a:xfrm>
            <a:off x="2193827" y="534729"/>
            <a:ext cx="805701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Evaluate Model Performance in Classification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C973703-DC37-D94F-5332-B94714E931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299" y="1493683"/>
            <a:ext cx="11676556" cy="2069324"/>
          </a:xfrm>
        </p:spPr>
        <p:txBody>
          <a:bodyPr/>
          <a:lstStyle/>
          <a:p>
            <a:pPr algn="ctr"/>
            <a:r>
              <a:rPr lang="en-US" dirty="0"/>
              <a:t>Confusion Matrix</a:t>
            </a:r>
          </a:p>
          <a:p>
            <a:pPr algn="ctr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01583FA0-4162-ACA7-E1FC-C659BF7AFC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207965"/>
              </p:ext>
            </p:extLst>
          </p:nvPr>
        </p:nvGraphicFramePr>
        <p:xfrm>
          <a:off x="2838669" y="2666707"/>
          <a:ext cx="8127999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860878226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886647242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3054678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25339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True Negative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False Negative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97916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False Positive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True Positive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1241162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5C79F89-35F4-FFCA-43D9-153D00C2B3EB}"/>
              </a:ext>
            </a:extLst>
          </p:cNvPr>
          <p:cNvSpPr txBox="1"/>
          <p:nvPr/>
        </p:nvSpPr>
        <p:spPr>
          <a:xfrm>
            <a:off x="7408549" y="2261279"/>
            <a:ext cx="1726755" cy="36933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Actual Classes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332DBFC-8DCC-A163-93BB-9EFB7936842C}"/>
              </a:ext>
            </a:extLst>
          </p:cNvPr>
          <p:cNvSpPr txBox="1"/>
          <p:nvPr/>
        </p:nvSpPr>
        <p:spPr>
          <a:xfrm>
            <a:off x="776886" y="3158506"/>
            <a:ext cx="2061783" cy="36933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Predicted Classes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4">
                <a:extLst>
                  <a:ext uri="{FF2B5EF4-FFF2-40B4-BE49-F238E27FC236}">
                    <a16:creationId xmlns:a16="http://schemas.microsoft.com/office/drawing/2014/main" id="{BD439ECA-0930-212A-B6D3-21AC1A7C356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39792" y="4227057"/>
                <a:ext cx="4797754" cy="1756135"/>
              </a:xfrm>
              <a:prstGeom prst="rect">
                <a:avLst/>
              </a:prstGeom>
            </p:spPr>
            <p:txBody>
              <a:bodyPr/>
              <a:lstStyle>
                <a:lvl1pPr marL="91440" indent="-9144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 "/>
                  <a:defRPr sz="20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+mn-cs"/>
                  </a:defRPr>
                </a:lvl1pPr>
                <a:lvl2pPr marL="38404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+mn-cs"/>
                  </a:defRPr>
                </a:lvl2pPr>
                <a:lvl3pPr marL="56692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+mn-cs"/>
                  </a:defRPr>
                </a:lvl3pPr>
                <a:lvl4pPr marL="74980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+mn-cs"/>
                  </a:defRPr>
                </a:lvl4pPr>
                <a:lvl5pPr marL="93268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+mn-cs"/>
                  </a:defRPr>
                </a:lvl5pPr>
                <a:lvl6pPr marL="11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3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15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17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Accuracy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𝑇𝑁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Precision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𝐹𝑃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4">
                <a:extLst>
                  <a:ext uri="{FF2B5EF4-FFF2-40B4-BE49-F238E27FC236}">
                    <a16:creationId xmlns:a16="http://schemas.microsoft.com/office/drawing/2014/main" id="{BD439ECA-0930-212A-B6D3-21AC1A7C35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792" y="4227057"/>
                <a:ext cx="4797754" cy="175613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4">
                <a:extLst>
                  <a:ext uri="{FF2B5EF4-FFF2-40B4-BE49-F238E27FC236}">
                    <a16:creationId xmlns:a16="http://schemas.microsoft.com/office/drawing/2014/main" id="{7A7AB4B2-D985-78CE-EA66-8ACF2B73DED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04118" y="4236056"/>
                <a:ext cx="5548090" cy="1756135"/>
              </a:xfrm>
              <a:prstGeom prst="rect">
                <a:avLst/>
              </a:prstGeom>
            </p:spPr>
            <p:txBody>
              <a:bodyPr/>
              <a:lstStyle>
                <a:lvl1pPr marL="91440" indent="-9144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 "/>
                  <a:defRPr sz="20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+mn-cs"/>
                  </a:defRPr>
                </a:lvl1pPr>
                <a:lvl2pPr marL="38404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+mn-cs"/>
                  </a:defRPr>
                </a:lvl2pPr>
                <a:lvl3pPr marL="56692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+mn-cs"/>
                  </a:defRPr>
                </a:lvl3pPr>
                <a:lvl4pPr marL="74980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+mn-cs"/>
                  </a:defRPr>
                </a:lvl4pPr>
                <a:lvl5pPr marL="93268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+mn-cs"/>
                  </a:defRPr>
                </a:lvl5pPr>
                <a:lvl6pPr marL="11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3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15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17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Sensitivity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True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Positive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Rate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𝐹𝑁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Specificity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=1−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False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Positive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Rate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𝑇𝑁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𝑇𝑁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𝐹𝑃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Content Placeholder 4">
                <a:extLst>
                  <a:ext uri="{FF2B5EF4-FFF2-40B4-BE49-F238E27FC236}">
                    <a16:creationId xmlns:a16="http://schemas.microsoft.com/office/drawing/2014/main" id="{7A7AB4B2-D985-78CE-EA66-8ACF2B73DE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4118" y="4236056"/>
                <a:ext cx="5548090" cy="1756135"/>
              </a:xfrm>
              <a:prstGeom prst="rect">
                <a:avLst/>
              </a:prstGeom>
              <a:blipFill>
                <a:blip r:embed="rId3"/>
                <a:stretch>
                  <a:fillRect l="-2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85FAD136-88BA-0904-8C58-13CEA7155A74}"/>
              </a:ext>
            </a:extLst>
          </p:cNvPr>
          <p:cNvSpPr txBox="1"/>
          <p:nvPr/>
        </p:nvSpPr>
        <p:spPr>
          <a:xfrm>
            <a:off x="2006" y="6488668"/>
            <a:ext cx="60939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 – Total Number of Observations</a:t>
            </a:r>
          </a:p>
        </p:txBody>
      </p:sp>
    </p:spTree>
    <p:extLst>
      <p:ext uri="{BB962C8B-B14F-4D97-AF65-F5344CB8AC3E}">
        <p14:creationId xmlns:p14="http://schemas.microsoft.com/office/powerpoint/2010/main" val="1401275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7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text, screenshot, font, number&#10;&#10;Description automatically generated">
            <a:extLst>
              <a:ext uri="{FF2B5EF4-FFF2-40B4-BE49-F238E27FC236}">
                <a16:creationId xmlns:a16="http://schemas.microsoft.com/office/drawing/2014/main" id="{5CDDFB8B-4688-D313-1E27-2141A47EEB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9741" y="3469352"/>
            <a:ext cx="3519399" cy="338864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50B9144-0C69-F175-AB29-DAEFAC5A403D}"/>
              </a:ext>
            </a:extLst>
          </p:cNvPr>
          <p:cNvSpPr txBox="1"/>
          <p:nvPr/>
        </p:nvSpPr>
        <p:spPr>
          <a:xfrm>
            <a:off x="2193827" y="534729"/>
            <a:ext cx="805701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Evaluate Model Performance in Classification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74D0287-B245-CDC8-78A0-706CB87AC478}"/>
              </a:ext>
            </a:extLst>
          </p:cNvPr>
          <p:cNvSpPr txBox="1"/>
          <p:nvPr/>
        </p:nvSpPr>
        <p:spPr>
          <a:xfrm>
            <a:off x="999247" y="1196009"/>
            <a:ext cx="10603830" cy="2031325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library(caret)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random_forest_prediction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 predict(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Random_Forest_Classifier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observed_data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as.factor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heart_df$heart_disease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confusionMatrix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random_forest_prediction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observed_data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positive = '1')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4CBCDA9-CAE1-41A2-C69C-633830316F79}"/>
              </a:ext>
            </a:extLst>
          </p:cNvPr>
          <p:cNvSpPr/>
          <p:nvPr/>
        </p:nvSpPr>
        <p:spPr>
          <a:xfrm>
            <a:off x="9080848" y="3490545"/>
            <a:ext cx="2864507" cy="267759"/>
          </a:xfrm>
          <a:prstGeom prst="rect">
            <a:avLst/>
          </a:prstGeom>
          <a:solidFill>
            <a:srgbClr val="FF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0CEAB62-14FF-C69B-F8D0-8939D5DDE681}"/>
              </a:ext>
            </a:extLst>
          </p:cNvPr>
          <p:cNvSpPr/>
          <p:nvPr/>
        </p:nvSpPr>
        <p:spPr>
          <a:xfrm>
            <a:off x="9041433" y="5184556"/>
            <a:ext cx="2943335" cy="686853"/>
          </a:xfrm>
          <a:prstGeom prst="rect">
            <a:avLst/>
          </a:prstGeom>
          <a:solidFill>
            <a:srgbClr val="FF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A picture containing text, font, screenshot, white&#10;&#10;Description automatically generated">
            <a:extLst>
              <a:ext uri="{FF2B5EF4-FFF2-40B4-BE49-F238E27FC236}">
                <a16:creationId xmlns:a16="http://schemas.microsoft.com/office/drawing/2014/main" id="{D6382B7E-663D-26B8-1DCA-E631B45A7B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246" y="4097963"/>
            <a:ext cx="4070483" cy="1773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908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50B9144-0C69-F175-AB29-DAEFAC5A403D}"/>
              </a:ext>
            </a:extLst>
          </p:cNvPr>
          <p:cNvSpPr txBox="1"/>
          <p:nvPr/>
        </p:nvSpPr>
        <p:spPr>
          <a:xfrm>
            <a:off x="2193827" y="534729"/>
            <a:ext cx="805701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Evaluate Model Performance in Classification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C973703-DC37-D94F-5332-B94714E931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299" y="1493683"/>
            <a:ext cx="11676556" cy="2069324"/>
          </a:xfrm>
        </p:spPr>
        <p:txBody>
          <a:bodyPr/>
          <a:lstStyle/>
          <a:p>
            <a:pPr algn="ctr"/>
            <a:r>
              <a:rPr lang="en-US" dirty="0"/>
              <a:t>Receiver Operating Characteristic (ROC) Curve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4">
                <a:extLst>
                  <a:ext uri="{FF2B5EF4-FFF2-40B4-BE49-F238E27FC236}">
                    <a16:creationId xmlns:a16="http://schemas.microsoft.com/office/drawing/2014/main" id="{7A7AB4B2-D985-78CE-EA66-8ACF2B73DED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740691" y="5602858"/>
                <a:ext cx="2742763" cy="1756135"/>
              </a:xfrm>
              <a:prstGeom prst="rect">
                <a:avLst/>
              </a:prstGeom>
            </p:spPr>
            <p:txBody>
              <a:bodyPr/>
              <a:lstStyle>
                <a:lvl1pPr marL="91440" indent="-9144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 "/>
                  <a:defRPr sz="20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+mn-cs"/>
                  </a:defRPr>
                </a:lvl1pPr>
                <a:lvl2pPr marL="38404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+mn-cs"/>
                  </a:defRPr>
                </a:lvl2pPr>
                <a:lvl3pPr marL="56692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+mn-cs"/>
                  </a:defRPr>
                </a:lvl3pPr>
                <a:lvl4pPr marL="74980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+mn-cs"/>
                  </a:defRPr>
                </a:lvl4pPr>
                <a:lvl5pPr marL="93268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+mn-cs"/>
                  </a:defRPr>
                </a:lvl5pPr>
                <a:lvl6pPr marL="11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3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15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17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Sensitivity</m:t>
                      </m:r>
                      <m:r>
                        <a:rPr lang="en-US" sz="1400" b="0" i="0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𝐹𝑁</m:t>
                          </m:r>
                        </m:den>
                      </m:f>
                    </m:oMath>
                  </m:oMathPara>
                </a14:m>
                <a:endParaRPr lang="en-US" sz="1400" dirty="0"/>
              </a:p>
              <a:p>
                <a:pPr marL="0" indent="0">
                  <a:buNone/>
                </a:pPr>
                <a:endParaRPr lang="en-US" sz="1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Specificity</m:t>
                      </m:r>
                      <m:r>
                        <a:rPr lang="en-US" sz="1400" b="0" i="0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𝑇𝑁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𝑇𝑁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𝐹𝑃</m:t>
                          </m:r>
                        </m:den>
                      </m:f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" name="Content Placeholder 4">
                <a:extLst>
                  <a:ext uri="{FF2B5EF4-FFF2-40B4-BE49-F238E27FC236}">
                    <a16:creationId xmlns:a16="http://schemas.microsoft.com/office/drawing/2014/main" id="{7A7AB4B2-D985-78CE-EA66-8ACF2B73DE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40691" y="5602858"/>
                <a:ext cx="2742763" cy="175613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85FAD136-88BA-0904-8C58-13CEA7155A74}"/>
              </a:ext>
            </a:extLst>
          </p:cNvPr>
          <p:cNvSpPr txBox="1"/>
          <p:nvPr/>
        </p:nvSpPr>
        <p:spPr>
          <a:xfrm>
            <a:off x="123726" y="5557595"/>
            <a:ext cx="1039450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ROC curve is a plot between the Sensitivity and Specificity of a classification model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If the area under the curve is 0.5, we are making random guesses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If the area under the curve is close to 1, we are making accurate predictions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FE0899D-FD95-65EE-C15F-B1A66CD8CF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7551" y="2402615"/>
            <a:ext cx="3774264" cy="2695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5CE6D0A-1E4B-F2FB-EF4F-4ECAA2F3B6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9475" y="2402615"/>
            <a:ext cx="3938752" cy="2813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BFA9FD2-D87A-6D10-580B-A4CB7139797B}"/>
              </a:ext>
            </a:extLst>
          </p:cNvPr>
          <p:cNvSpPr txBox="1"/>
          <p:nvPr/>
        </p:nvSpPr>
        <p:spPr>
          <a:xfrm>
            <a:off x="1873468" y="5070772"/>
            <a:ext cx="2202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Logistic Regression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51FD79-3103-E4BF-5F0C-9AF9C2E910F4}"/>
              </a:ext>
            </a:extLst>
          </p:cNvPr>
          <p:cNvSpPr txBox="1"/>
          <p:nvPr/>
        </p:nvSpPr>
        <p:spPr>
          <a:xfrm>
            <a:off x="6579475" y="5179651"/>
            <a:ext cx="2775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Random Forest Classifier</a:t>
            </a:r>
          </a:p>
        </p:txBody>
      </p:sp>
    </p:spTree>
    <p:extLst>
      <p:ext uri="{BB962C8B-B14F-4D97-AF65-F5344CB8AC3E}">
        <p14:creationId xmlns:p14="http://schemas.microsoft.com/office/powerpoint/2010/main" val="3838029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D66CF3-8252-B29B-58E0-585C53B47E66}"/>
              </a:ext>
            </a:extLst>
          </p:cNvPr>
          <p:cNvSpPr txBox="1"/>
          <p:nvPr/>
        </p:nvSpPr>
        <p:spPr>
          <a:xfrm>
            <a:off x="3109445" y="2998113"/>
            <a:ext cx="5973110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Supervised Learning</a:t>
            </a:r>
          </a:p>
        </p:txBody>
      </p:sp>
    </p:spTree>
    <p:extLst>
      <p:ext uri="{BB962C8B-B14F-4D97-AF65-F5344CB8AC3E}">
        <p14:creationId xmlns:p14="http://schemas.microsoft.com/office/powerpoint/2010/main" val="1024544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D66CF3-8252-B29B-58E0-585C53B47E66}"/>
              </a:ext>
            </a:extLst>
          </p:cNvPr>
          <p:cNvSpPr txBox="1"/>
          <p:nvPr/>
        </p:nvSpPr>
        <p:spPr>
          <a:xfrm>
            <a:off x="1803799" y="2998113"/>
            <a:ext cx="858440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Overfitting &amp; Cross-Validation</a:t>
            </a:r>
          </a:p>
        </p:txBody>
      </p:sp>
    </p:spTree>
    <p:extLst>
      <p:ext uri="{BB962C8B-B14F-4D97-AF65-F5344CB8AC3E}">
        <p14:creationId xmlns:p14="http://schemas.microsoft.com/office/powerpoint/2010/main" val="979772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DE0B2241-DEB8-A516-D435-640F999E2995}"/>
              </a:ext>
            </a:extLst>
          </p:cNvPr>
          <p:cNvGrpSpPr/>
          <p:nvPr/>
        </p:nvGrpSpPr>
        <p:grpSpPr>
          <a:xfrm>
            <a:off x="715522" y="1647817"/>
            <a:ext cx="3012219" cy="3103976"/>
            <a:chOff x="6126912" y="1535277"/>
            <a:chExt cx="3012219" cy="3103976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C675CFBD-47F7-6C4E-A4D3-627DFFE82926}"/>
                </a:ext>
              </a:extLst>
            </p:cNvPr>
            <p:cNvGrpSpPr/>
            <p:nvPr/>
          </p:nvGrpSpPr>
          <p:grpSpPr>
            <a:xfrm>
              <a:off x="6510535" y="1700893"/>
              <a:ext cx="2563586" cy="2588078"/>
              <a:chOff x="595993" y="1738993"/>
              <a:chExt cx="2563586" cy="2588078"/>
            </a:xfrm>
          </p:grpSpPr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2BE3C31C-16EA-20A2-2AA8-EFA760E55E05}"/>
                  </a:ext>
                </a:extLst>
              </p:cNvPr>
              <p:cNvCxnSpPr/>
              <p:nvPr/>
            </p:nvCxnSpPr>
            <p:spPr>
              <a:xfrm flipV="1">
                <a:off x="595993" y="1738993"/>
                <a:ext cx="0" cy="2588078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7DB5AD0E-5C93-3820-27EC-690F9150711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5993" y="4308021"/>
                <a:ext cx="2563586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15DD258E-7917-DA56-92B5-C3501E7C9C90}"/>
                  </a:ext>
                </a:extLst>
              </p:cNvPr>
              <p:cNvSpPr/>
              <p:nvPr/>
            </p:nvSpPr>
            <p:spPr>
              <a:xfrm>
                <a:off x="723900" y="2099665"/>
                <a:ext cx="89807" cy="89807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lvl1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BF93F4D0-A0CF-F7E2-B868-FC3673C80C14}"/>
                  </a:ext>
                </a:extLst>
              </p:cNvPr>
              <p:cNvSpPr/>
              <p:nvPr/>
            </p:nvSpPr>
            <p:spPr>
              <a:xfrm>
                <a:off x="1597478" y="3608218"/>
                <a:ext cx="89807" cy="89807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lvl1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67B33BD5-4E41-5795-4C6B-F881472C9411}"/>
                  </a:ext>
                </a:extLst>
              </p:cNvPr>
              <p:cNvSpPr/>
              <p:nvPr/>
            </p:nvSpPr>
            <p:spPr>
              <a:xfrm>
                <a:off x="1166132" y="2693681"/>
                <a:ext cx="89807" cy="89807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lvl1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D6A16E41-B4E7-946A-A61E-DF8881A3BBC5}"/>
                  </a:ext>
                </a:extLst>
              </p:cNvPr>
              <p:cNvSpPr/>
              <p:nvPr/>
            </p:nvSpPr>
            <p:spPr>
              <a:xfrm>
                <a:off x="1345746" y="3815443"/>
                <a:ext cx="89807" cy="89807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lvl1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C2DC113A-EBE6-0747-74E8-F4114C5592AD}"/>
                  </a:ext>
                </a:extLst>
              </p:cNvPr>
              <p:cNvSpPr/>
              <p:nvPr/>
            </p:nvSpPr>
            <p:spPr>
              <a:xfrm>
                <a:off x="904875" y="2402614"/>
                <a:ext cx="89807" cy="89807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lvl1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407406FE-56A3-1243-A2FE-33C138CF3920}"/>
                  </a:ext>
                </a:extLst>
              </p:cNvPr>
              <p:cNvSpPr/>
              <p:nvPr/>
            </p:nvSpPr>
            <p:spPr>
              <a:xfrm>
                <a:off x="1300843" y="3603252"/>
                <a:ext cx="89807" cy="89807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lvl1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8B0CAAF5-33CB-4551-8E36-498994F65A00}"/>
                  </a:ext>
                </a:extLst>
              </p:cNvPr>
              <p:cNvSpPr/>
              <p:nvPr/>
            </p:nvSpPr>
            <p:spPr>
              <a:xfrm>
                <a:off x="1695450" y="3897086"/>
                <a:ext cx="89807" cy="89807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lvl1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92CA974A-C68B-3A45-640B-D9C15D2BF057}"/>
                  </a:ext>
                </a:extLst>
              </p:cNvPr>
              <p:cNvSpPr/>
              <p:nvPr/>
            </p:nvSpPr>
            <p:spPr>
              <a:xfrm>
                <a:off x="1894113" y="3660315"/>
                <a:ext cx="89807" cy="89807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lvl1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2D8B2D33-E28C-1DFD-B9FF-65BEE9E943B2}"/>
                  </a:ext>
                </a:extLst>
              </p:cNvPr>
              <p:cNvSpPr/>
              <p:nvPr/>
            </p:nvSpPr>
            <p:spPr>
              <a:xfrm>
                <a:off x="1196067" y="3031751"/>
                <a:ext cx="89807" cy="89807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lvl1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A70CFA8B-4AF5-E19E-9CE7-E706E642F366}"/>
                  </a:ext>
                </a:extLst>
              </p:cNvPr>
              <p:cNvSpPr/>
              <p:nvPr/>
            </p:nvSpPr>
            <p:spPr>
              <a:xfrm>
                <a:off x="2340427" y="3295691"/>
                <a:ext cx="89807" cy="89807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lvl1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F86F51E6-131F-BEFC-F943-D2E717D68AA7}"/>
                  </a:ext>
                </a:extLst>
              </p:cNvPr>
              <p:cNvSpPr/>
              <p:nvPr/>
            </p:nvSpPr>
            <p:spPr>
              <a:xfrm>
                <a:off x="2724148" y="3343316"/>
                <a:ext cx="89807" cy="89807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lvl1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8C12C62A-6E4B-6F08-BC25-E0155679945F}"/>
                  </a:ext>
                </a:extLst>
              </p:cNvPr>
              <p:cNvSpPr/>
              <p:nvPr/>
            </p:nvSpPr>
            <p:spPr>
              <a:xfrm>
                <a:off x="2813955" y="2938902"/>
                <a:ext cx="89807" cy="89807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lvl1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</p:grpSp>
        <p:sp>
          <p:nvSpPr>
            <p:cNvPr id="14" name="TextBox 39">
              <a:extLst>
                <a:ext uri="{FF2B5EF4-FFF2-40B4-BE49-F238E27FC236}">
                  <a16:creationId xmlns:a16="http://schemas.microsoft.com/office/drawing/2014/main" id="{BF7FB247-0CAC-6D44-9156-978E75C424A5}"/>
                </a:ext>
              </a:extLst>
            </p:cNvPr>
            <p:cNvSpPr txBox="1"/>
            <p:nvPr/>
          </p:nvSpPr>
          <p:spPr>
            <a:xfrm>
              <a:off x="8840651" y="4269921"/>
              <a:ext cx="2984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x</a:t>
              </a:r>
            </a:p>
          </p:txBody>
        </p:sp>
        <p:sp>
          <p:nvSpPr>
            <p:cNvPr id="15" name="TextBox 40">
              <a:extLst>
                <a:ext uri="{FF2B5EF4-FFF2-40B4-BE49-F238E27FC236}">
                  <a16:creationId xmlns:a16="http://schemas.microsoft.com/office/drawing/2014/main" id="{0040BA07-00A0-732D-2079-53F2174905C5}"/>
                </a:ext>
              </a:extLst>
            </p:cNvPr>
            <p:cNvSpPr txBox="1"/>
            <p:nvPr/>
          </p:nvSpPr>
          <p:spPr>
            <a:xfrm>
              <a:off x="6126912" y="1535277"/>
              <a:ext cx="2936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y</a:t>
              </a:r>
            </a:p>
          </p:txBody>
        </p:sp>
      </p:grpSp>
      <p:sp>
        <p:nvSpPr>
          <p:cNvPr id="10" name="TextBox 57">
            <a:extLst>
              <a:ext uri="{FF2B5EF4-FFF2-40B4-BE49-F238E27FC236}">
                <a16:creationId xmlns:a16="http://schemas.microsoft.com/office/drawing/2014/main" id="{D37CF499-6652-6065-009F-45AF16562D7D}"/>
              </a:ext>
            </a:extLst>
          </p:cNvPr>
          <p:cNvSpPr txBox="1"/>
          <p:nvPr/>
        </p:nvSpPr>
        <p:spPr>
          <a:xfrm>
            <a:off x="961712" y="5056814"/>
            <a:ext cx="2563586" cy="646331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r>
              <a:rPr lang="en-US" dirty="0"/>
              <a:t>Underfit </a:t>
            </a:r>
          </a:p>
          <a:p>
            <a:r>
              <a:rPr lang="en-US" dirty="0"/>
              <a:t>– less complex model</a:t>
            </a:r>
          </a:p>
        </p:txBody>
      </p:sp>
      <p:sp>
        <p:nvSpPr>
          <p:cNvPr id="11" name="TextBox 58">
            <a:extLst>
              <a:ext uri="{FF2B5EF4-FFF2-40B4-BE49-F238E27FC236}">
                <a16:creationId xmlns:a16="http://schemas.microsoft.com/office/drawing/2014/main" id="{7D9838F4-1C27-5A2F-E676-4ADD007386A8}"/>
              </a:ext>
            </a:extLst>
          </p:cNvPr>
          <p:cNvSpPr txBox="1"/>
          <p:nvPr/>
        </p:nvSpPr>
        <p:spPr>
          <a:xfrm>
            <a:off x="8963815" y="5047193"/>
            <a:ext cx="2643750" cy="646331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r>
              <a:rPr lang="en-US" dirty="0"/>
              <a:t>Overfit </a:t>
            </a:r>
          </a:p>
          <a:p>
            <a:r>
              <a:rPr lang="en-US" dirty="0"/>
              <a:t>– high complex model</a:t>
            </a:r>
          </a:p>
        </p:txBody>
      </p:sp>
      <p:sp>
        <p:nvSpPr>
          <p:cNvPr id="12" name="TextBox 59">
            <a:extLst>
              <a:ext uri="{FF2B5EF4-FFF2-40B4-BE49-F238E27FC236}">
                <a16:creationId xmlns:a16="http://schemas.microsoft.com/office/drawing/2014/main" id="{0D7DE12F-F953-F3EC-6821-980C28AED953}"/>
              </a:ext>
            </a:extLst>
          </p:cNvPr>
          <p:cNvSpPr txBox="1"/>
          <p:nvPr/>
        </p:nvSpPr>
        <p:spPr>
          <a:xfrm>
            <a:off x="4827375" y="5047194"/>
            <a:ext cx="3090004" cy="646331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r>
              <a:rPr lang="en-US" dirty="0"/>
              <a:t>Better Fit</a:t>
            </a:r>
          </a:p>
          <a:p>
            <a:r>
              <a:rPr lang="en-US" dirty="0"/>
              <a:t>- moderately complex model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115B11EB-DC0E-EEEF-ED9E-79F1C46BB2B3}"/>
              </a:ext>
            </a:extLst>
          </p:cNvPr>
          <p:cNvSpPr/>
          <p:nvPr/>
        </p:nvSpPr>
        <p:spPr>
          <a:xfrm>
            <a:off x="3526069" y="2892364"/>
            <a:ext cx="89807" cy="8980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3E3B0259-B720-B2FF-D7E7-60045947E4EB}"/>
              </a:ext>
            </a:extLst>
          </p:cNvPr>
          <p:cNvCxnSpPr>
            <a:cxnSpLocks/>
          </p:cNvCxnSpPr>
          <p:nvPr/>
        </p:nvCxnSpPr>
        <p:spPr>
          <a:xfrm>
            <a:off x="1316859" y="2118496"/>
            <a:ext cx="1853587" cy="2065221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6" name="Group 65">
            <a:extLst>
              <a:ext uri="{FF2B5EF4-FFF2-40B4-BE49-F238E27FC236}">
                <a16:creationId xmlns:a16="http://schemas.microsoft.com/office/drawing/2014/main" id="{60F16335-2486-671A-5127-25B6B8622585}"/>
              </a:ext>
            </a:extLst>
          </p:cNvPr>
          <p:cNvGrpSpPr/>
          <p:nvPr/>
        </p:nvGrpSpPr>
        <p:grpSpPr>
          <a:xfrm>
            <a:off x="4706961" y="1644010"/>
            <a:ext cx="3012219" cy="3103976"/>
            <a:chOff x="6126912" y="1535277"/>
            <a:chExt cx="3012219" cy="3103976"/>
          </a:xfrm>
        </p:grpSpPr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B64A42C9-DCB8-9A92-7D65-AF509FE7BACF}"/>
                </a:ext>
              </a:extLst>
            </p:cNvPr>
            <p:cNvGrpSpPr/>
            <p:nvPr/>
          </p:nvGrpSpPr>
          <p:grpSpPr>
            <a:xfrm>
              <a:off x="6510535" y="1700893"/>
              <a:ext cx="2563586" cy="2588078"/>
              <a:chOff x="595993" y="1738993"/>
              <a:chExt cx="2563586" cy="2588078"/>
            </a:xfrm>
          </p:grpSpPr>
          <p:cxnSp>
            <p:nvCxnSpPr>
              <p:cNvPr id="70" name="Straight Arrow Connector 69">
                <a:extLst>
                  <a:ext uri="{FF2B5EF4-FFF2-40B4-BE49-F238E27FC236}">
                    <a16:creationId xmlns:a16="http://schemas.microsoft.com/office/drawing/2014/main" id="{D3BD431A-2FC2-9F3F-B9C7-84F4291D9485}"/>
                  </a:ext>
                </a:extLst>
              </p:cNvPr>
              <p:cNvCxnSpPr/>
              <p:nvPr/>
            </p:nvCxnSpPr>
            <p:spPr>
              <a:xfrm flipV="1">
                <a:off x="595993" y="1738993"/>
                <a:ext cx="0" cy="2588078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Arrow Connector 70">
                <a:extLst>
                  <a:ext uri="{FF2B5EF4-FFF2-40B4-BE49-F238E27FC236}">
                    <a16:creationId xmlns:a16="http://schemas.microsoft.com/office/drawing/2014/main" id="{1EE15275-D729-28D9-65E4-DB7BA253CC7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5993" y="4308021"/>
                <a:ext cx="2563586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16E78950-AA95-BE5B-06B8-3E1C42FBEC4E}"/>
                  </a:ext>
                </a:extLst>
              </p:cNvPr>
              <p:cNvSpPr/>
              <p:nvPr/>
            </p:nvSpPr>
            <p:spPr>
              <a:xfrm>
                <a:off x="723900" y="2099665"/>
                <a:ext cx="89807" cy="89807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lvl1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EC2C8751-EDC6-12AA-1072-8DE70F30B2C2}"/>
                  </a:ext>
                </a:extLst>
              </p:cNvPr>
              <p:cNvSpPr/>
              <p:nvPr/>
            </p:nvSpPr>
            <p:spPr>
              <a:xfrm>
                <a:off x="1597478" y="3608218"/>
                <a:ext cx="89807" cy="89807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lvl1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CA1E9D19-E420-4571-BB5C-7C6C937E52F9}"/>
                  </a:ext>
                </a:extLst>
              </p:cNvPr>
              <p:cNvSpPr/>
              <p:nvPr/>
            </p:nvSpPr>
            <p:spPr>
              <a:xfrm>
                <a:off x="1166132" y="2693681"/>
                <a:ext cx="89807" cy="89807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lvl1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BAD5AA8E-DF2E-D536-EF93-E5A5152B430F}"/>
                  </a:ext>
                </a:extLst>
              </p:cNvPr>
              <p:cNvSpPr/>
              <p:nvPr/>
            </p:nvSpPr>
            <p:spPr>
              <a:xfrm>
                <a:off x="1345746" y="3815443"/>
                <a:ext cx="89807" cy="89807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lvl1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C5EA9C56-066D-EE2A-5736-B22615326270}"/>
                  </a:ext>
                </a:extLst>
              </p:cNvPr>
              <p:cNvSpPr/>
              <p:nvPr/>
            </p:nvSpPr>
            <p:spPr>
              <a:xfrm>
                <a:off x="904875" y="2402614"/>
                <a:ext cx="89807" cy="89807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lvl1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B8FB3C6A-1CE2-AB68-9B08-EE7FCE279E7D}"/>
                  </a:ext>
                </a:extLst>
              </p:cNvPr>
              <p:cNvSpPr/>
              <p:nvPr/>
            </p:nvSpPr>
            <p:spPr>
              <a:xfrm>
                <a:off x="1300843" y="3603252"/>
                <a:ext cx="89807" cy="89807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lvl1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099CACE3-E07B-864A-A271-45FAAAE590AB}"/>
                  </a:ext>
                </a:extLst>
              </p:cNvPr>
              <p:cNvSpPr/>
              <p:nvPr/>
            </p:nvSpPr>
            <p:spPr>
              <a:xfrm>
                <a:off x="1695450" y="3897086"/>
                <a:ext cx="89807" cy="89807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lvl1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3572F894-4260-D3D4-F61C-46052E400829}"/>
                  </a:ext>
                </a:extLst>
              </p:cNvPr>
              <p:cNvSpPr/>
              <p:nvPr/>
            </p:nvSpPr>
            <p:spPr>
              <a:xfrm>
                <a:off x="1894113" y="3660315"/>
                <a:ext cx="89807" cy="89807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lvl1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5F04084C-E46A-7823-812D-A7E9B79665D9}"/>
                  </a:ext>
                </a:extLst>
              </p:cNvPr>
              <p:cNvSpPr/>
              <p:nvPr/>
            </p:nvSpPr>
            <p:spPr>
              <a:xfrm>
                <a:off x="1196067" y="3031751"/>
                <a:ext cx="89807" cy="89807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lvl1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D6F4D529-33A2-A7DA-ABAC-41A88399FEBC}"/>
                  </a:ext>
                </a:extLst>
              </p:cNvPr>
              <p:cNvSpPr/>
              <p:nvPr/>
            </p:nvSpPr>
            <p:spPr>
              <a:xfrm>
                <a:off x="2340427" y="3295691"/>
                <a:ext cx="89807" cy="89807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lvl1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A0B522C8-165F-C346-39A1-875B78E1E6F8}"/>
                  </a:ext>
                </a:extLst>
              </p:cNvPr>
              <p:cNvSpPr/>
              <p:nvPr/>
            </p:nvSpPr>
            <p:spPr>
              <a:xfrm>
                <a:off x="2724148" y="3343316"/>
                <a:ext cx="89807" cy="89807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lvl1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41716BCA-8B4B-2E9D-1BF2-9379930B770B}"/>
                  </a:ext>
                </a:extLst>
              </p:cNvPr>
              <p:cNvSpPr/>
              <p:nvPr/>
            </p:nvSpPr>
            <p:spPr>
              <a:xfrm>
                <a:off x="2813955" y="2938902"/>
                <a:ext cx="89807" cy="89807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lvl1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</p:grpSp>
        <p:sp>
          <p:nvSpPr>
            <p:cNvPr id="68" name="TextBox 39">
              <a:extLst>
                <a:ext uri="{FF2B5EF4-FFF2-40B4-BE49-F238E27FC236}">
                  <a16:creationId xmlns:a16="http://schemas.microsoft.com/office/drawing/2014/main" id="{7666AD7D-9651-19AC-C4DB-682E18921B9D}"/>
                </a:ext>
              </a:extLst>
            </p:cNvPr>
            <p:cNvSpPr txBox="1"/>
            <p:nvPr/>
          </p:nvSpPr>
          <p:spPr>
            <a:xfrm>
              <a:off x="8840651" y="4269921"/>
              <a:ext cx="2984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x</a:t>
              </a:r>
            </a:p>
          </p:txBody>
        </p:sp>
        <p:sp>
          <p:nvSpPr>
            <p:cNvPr id="69" name="TextBox 40">
              <a:extLst>
                <a:ext uri="{FF2B5EF4-FFF2-40B4-BE49-F238E27FC236}">
                  <a16:creationId xmlns:a16="http://schemas.microsoft.com/office/drawing/2014/main" id="{7F87BD70-9FCF-2836-9BF3-D0C16600E8C9}"/>
                </a:ext>
              </a:extLst>
            </p:cNvPr>
            <p:cNvSpPr txBox="1"/>
            <p:nvPr/>
          </p:nvSpPr>
          <p:spPr>
            <a:xfrm>
              <a:off x="6126912" y="1535277"/>
              <a:ext cx="2936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y</a:t>
              </a:r>
            </a:p>
          </p:txBody>
        </p:sp>
      </p:grpSp>
      <p:sp>
        <p:nvSpPr>
          <p:cNvPr id="85" name="Freeform 84">
            <a:extLst>
              <a:ext uri="{FF2B5EF4-FFF2-40B4-BE49-F238E27FC236}">
                <a16:creationId xmlns:a16="http://schemas.microsoft.com/office/drawing/2014/main" id="{0723B012-3F34-2A9E-074B-7CDE296D21F3}"/>
              </a:ext>
            </a:extLst>
          </p:cNvPr>
          <p:cNvSpPr/>
          <p:nvPr/>
        </p:nvSpPr>
        <p:spPr>
          <a:xfrm>
            <a:off x="5279010" y="2139885"/>
            <a:ext cx="2102178" cy="1853323"/>
          </a:xfrm>
          <a:custGeom>
            <a:avLst/>
            <a:gdLst>
              <a:gd name="connsiteX0" fmla="*/ 0 w 2102178"/>
              <a:gd name="connsiteY0" fmla="*/ 0 h 1853323"/>
              <a:gd name="connsiteX1" fmla="*/ 735291 w 2102178"/>
              <a:gd name="connsiteY1" fmla="*/ 1828800 h 1853323"/>
              <a:gd name="connsiteX2" fmla="*/ 2102178 w 2102178"/>
              <a:gd name="connsiteY2" fmla="*/ 886119 h 18533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02178" h="1853323">
                <a:moveTo>
                  <a:pt x="0" y="0"/>
                </a:moveTo>
                <a:cubicBezTo>
                  <a:pt x="192464" y="840557"/>
                  <a:pt x="384928" y="1681114"/>
                  <a:pt x="735291" y="1828800"/>
                </a:cubicBezTo>
                <a:cubicBezTo>
                  <a:pt x="1085654" y="1976487"/>
                  <a:pt x="1593916" y="1431303"/>
                  <a:pt x="2102178" y="886119"/>
                </a:cubicBezTo>
              </a:path>
            </a:pathLst>
          </a:cu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E8ECDE80-4FF2-7EAE-5481-D32C0E2156B0}"/>
              </a:ext>
            </a:extLst>
          </p:cNvPr>
          <p:cNvGrpSpPr/>
          <p:nvPr/>
        </p:nvGrpSpPr>
        <p:grpSpPr>
          <a:xfrm>
            <a:off x="8157633" y="1595299"/>
            <a:ext cx="3012219" cy="3103976"/>
            <a:chOff x="6126912" y="1535277"/>
            <a:chExt cx="3012219" cy="3103976"/>
          </a:xfrm>
        </p:grpSpPr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570C82FF-34EC-C9AF-B58D-3E689ADDA0CF}"/>
                </a:ext>
              </a:extLst>
            </p:cNvPr>
            <p:cNvGrpSpPr/>
            <p:nvPr/>
          </p:nvGrpSpPr>
          <p:grpSpPr>
            <a:xfrm>
              <a:off x="6510535" y="1700893"/>
              <a:ext cx="2563586" cy="2588078"/>
              <a:chOff x="595993" y="1738993"/>
              <a:chExt cx="2563586" cy="2588078"/>
            </a:xfrm>
          </p:grpSpPr>
          <p:cxnSp>
            <p:nvCxnSpPr>
              <p:cNvPr id="90" name="Straight Arrow Connector 89">
                <a:extLst>
                  <a:ext uri="{FF2B5EF4-FFF2-40B4-BE49-F238E27FC236}">
                    <a16:creationId xmlns:a16="http://schemas.microsoft.com/office/drawing/2014/main" id="{FEDEA1A5-637B-293E-A4E5-ED4F566A7837}"/>
                  </a:ext>
                </a:extLst>
              </p:cNvPr>
              <p:cNvCxnSpPr/>
              <p:nvPr/>
            </p:nvCxnSpPr>
            <p:spPr>
              <a:xfrm flipV="1">
                <a:off x="595993" y="1738993"/>
                <a:ext cx="0" cy="2588078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Arrow Connector 90">
                <a:extLst>
                  <a:ext uri="{FF2B5EF4-FFF2-40B4-BE49-F238E27FC236}">
                    <a16:creationId xmlns:a16="http://schemas.microsoft.com/office/drawing/2014/main" id="{FEF653B7-D903-1CDD-593E-C019EE44D17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5993" y="4308021"/>
                <a:ext cx="2563586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D6F0BF44-5685-197B-7844-57A646CA7567}"/>
                  </a:ext>
                </a:extLst>
              </p:cNvPr>
              <p:cNvSpPr/>
              <p:nvPr/>
            </p:nvSpPr>
            <p:spPr>
              <a:xfrm>
                <a:off x="723900" y="2099665"/>
                <a:ext cx="89807" cy="89807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lvl1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5F569ABF-CD50-D487-A4B8-9899AE2BE716}"/>
                  </a:ext>
                </a:extLst>
              </p:cNvPr>
              <p:cNvSpPr/>
              <p:nvPr/>
            </p:nvSpPr>
            <p:spPr>
              <a:xfrm>
                <a:off x="1597478" y="3608218"/>
                <a:ext cx="89807" cy="89807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lvl1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  <p:sp>
            <p:nvSpPr>
              <p:cNvPr id="94" name="Oval 93">
                <a:extLst>
                  <a:ext uri="{FF2B5EF4-FFF2-40B4-BE49-F238E27FC236}">
                    <a16:creationId xmlns:a16="http://schemas.microsoft.com/office/drawing/2014/main" id="{D00E753F-0AE6-3F25-DE34-A9D9C038B096}"/>
                  </a:ext>
                </a:extLst>
              </p:cNvPr>
              <p:cNvSpPr/>
              <p:nvPr/>
            </p:nvSpPr>
            <p:spPr>
              <a:xfrm>
                <a:off x="1166132" y="2693681"/>
                <a:ext cx="89807" cy="89807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lvl1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21519312-6A2B-257B-5527-17DF4FBBD473}"/>
                  </a:ext>
                </a:extLst>
              </p:cNvPr>
              <p:cNvSpPr/>
              <p:nvPr/>
            </p:nvSpPr>
            <p:spPr>
              <a:xfrm>
                <a:off x="1345746" y="3815443"/>
                <a:ext cx="89807" cy="89807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lvl1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4D8390C6-7B2A-E778-F161-8CC60DBD9109}"/>
                  </a:ext>
                </a:extLst>
              </p:cNvPr>
              <p:cNvSpPr/>
              <p:nvPr/>
            </p:nvSpPr>
            <p:spPr>
              <a:xfrm>
                <a:off x="904875" y="2402614"/>
                <a:ext cx="89807" cy="89807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lvl1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  <p:sp>
            <p:nvSpPr>
              <p:cNvPr id="97" name="Oval 96">
                <a:extLst>
                  <a:ext uri="{FF2B5EF4-FFF2-40B4-BE49-F238E27FC236}">
                    <a16:creationId xmlns:a16="http://schemas.microsoft.com/office/drawing/2014/main" id="{E86B5734-10D5-9FB1-4F82-D3FD2B2064FD}"/>
                  </a:ext>
                </a:extLst>
              </p:cNvPr>
              <p:cNvSpPr/>
              <p:nvPr/>
            </p:nvSpPr>
            <p:spPr>
              <a:xfrm>
                <a:off x="1300843" y="3603252"/>
                <a:ext cx="89807" cy="89807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lvl1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EDF0E01A-64A8-4BA8-9A71-BF74E9F8870B}"/>
                  </a:ext>
                </a:extLst>
              </p:cNvPr>
              <p:cNvSpPr/>
              <p:nvPr/>
            </p:nvSpPr>
            <p:spPr>
              <a:xfrm>
                <a:off x="1695450" y="3897086"/>
                <a:ext cx="89807" cy="89807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lvl1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0FC9CB25-EAB4-FCFB-F3BD-38A5E82E4925}"/>
                  </a:ext>
                </a:extLst>
              </p:cNvPr>
              <p:cNvSpPr/>
              <p:nvPr/>
            </p:nvSpPr>
            <p:spPr>
              <a:xfrm>
                <a:off x="1894113" y="3660315"/>
                <a:ext cx="89807" cy="89807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lvl1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4FFB33AB-C413-E91E-4F3B-5DC72271BF75}"/>
                  </a:ext>
                </a:extLst>
              </p:cNvPr>
              <p:cNvSpPr/>
              <p:nvPr/>
            </p:nvSpPr>
            <p:spPr>
              <a:xfrm>
                <a:off x="1196067" y="3031751"/>
                <a:ext cx="89807" cy="89807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lvl1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AA21A55A-3722-9602-79EB-AC1742F4A94E}"/>
                  </a:ext>
                </a:extLst>
              </p:cNvPr>
              <p:cNvSpPr/>
              <p:nvPr/>
            </p:nvSpPr>
            <p:spPr>
              <a:xfrm>
                <a:off x="2340427" y="3295691"/>
                <a:ext cx="89807" cy="89807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lvl1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id="{6EA8D3D2-62BD-BB7D-A9AA-AFD4A461D077}"/>
                  </a:ext>
                </a:extLst>
              </p:cNvPr>
              <p:cNvSpPr/>
              <p:nvPr/>
            </p:nvSpPr>
            <p:spPr>
              <a:xfrm>
                <a:off x="2724148" y="3343316"/>
                <a:ext cx="89807" cy="89807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lvl1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5317063B-EE04-BAB6-E7DC-AEE8EE751525}"/>
                  </a:ext>
                </a:extLst>
              </p:cNvPr>
              <p:cNvSpPr/>
              <p:nvPr/>
            </p:nvSpPr>
            <p:spPr>
              <a:xfrm>
                <a:off x="2813955" y="2938902"/>
                <a:ext cx="89807" cy="89807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lvl1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</p:grpSp>
        <p:sp>
          <p:nvSpPr>
            <p:cNvPr id="88" name="TextBox 39">
              <a:extLst>
                <a:ext uri="{FF2B5EF4-FFF2-40B4-BE49-F238E27FC236}">
                  <a16:creationId xmlns:a16="http://schemas.microsoft.com/office/drawing/2014/main" id="{C28016E7-5D9D-5D40-80DC-ED82B1AC879C}"/>
                </a:ext>
              </a:extLst>
            </p:cNvPr>
            <p:cNvSpPr txBox="1"/>
            <p:nvPr/>
          </p:nvSpPr>
          <p:spPr>
            <a:xfrm>
              <a:off x="8840651" y="4269921"/>
              <a:ext cx="2984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x</a:t>
              </a:r>
            </a:p>
          </p:txBody>
        </p:sp>
        <p:sp>
          <p:nvSpPr>
            <p:cNvPr id="89" name="TextBox 40">
              <a:extLst>
                <a:ext uri="{FF2B5EF4-FFF2-40B4-BE49-F238E27FC236}">
                  <a16:creationId xmlns:a16="http://schemas.microsoft.com/office/drawing/2014/main" id="{52902B28-042B-FE0B-0F55-848B937618B9}"/>
                </a:ext>
              </a:extLst>
            </p:cNvPr>
            <p:cNvSpPr txBox="1"/>
            <p:nvPr/>
          </p:nvSpPr>
          <p:spPr>
            <a:xfrm>
              <a:off x="6126912" y="1535277"/>
              <a:ext cx="2936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y</a:t>
              </a:r>
            </a:p>
          </p:txBody>
        </p:sp>
      </p:grpSp>
      <p:sp>
        <p:nvSpPr>
          <p:cNvPr id="104" name="Freeform 103">
            <a:extLst>
              <a:ext uri="{FF2B5EF4-FFF2-40B4-BE49-F238E27FC236}">
                <a16:creationId xmlns:a16="http://schemas.microsoft.com/office/drawing/2014/main" id="{8B143DA7-4493-C810-971D-7A74020FA7C8}"/>
              </a:ext>
            </a:extLst>
          </p:cNvPr>
          <p:cNvSpPr/>
          <p:nvPr/>
        </p:nvSpPr>
        <p:spPr>
          <a:xfrm>
            <a:off x="8729221" y="2139885"/>
            <a:ext cx="2083323" cy="1848383"/>
          </a:xfrm>
          <a:custGeom>
            <a:avLst/>
            <a:gdLst>
              <a:gd name="connsiteX0" fmla="*/ 0 w 2083323"/>
              <a:gd name="connsiteY0" fmla="*/ 0 h 1848383"/>
              <a:gd name="connsiteX1" fmla="*/ 197963 w 2083323"/>
              <a:gd name="connsiteY1" fmla="*/ 348791 h 1848383"/>
              <a:gd name="connsiteX2" fmla="*/ 461913 w 2083323"/>
              <a:gd name="connsiteY2" fmla="*/ 622169 h 1848383"/>
              <a:gd name="connsiteX3" fmla="*/ 452486 w 2083323"/>
              <a:gd name="connsiteY3" fmla="*/ 1018094 h 1848383"/>
              <a:gd name="connsiteX4" fmla="*/ 565608 w 2083323"/>
              <a:gd name="connsiteY4" fmla="*/ 1536569 h 1848383"/>
              <a:gd name="connsiteX5" fmla="*/ 603315 w 2083323"/>
              <a:gd name="connsiteY5" fmla="*/ 1743958 h 1848383"/>
              <a:gd name="connsiteX6" fmla="*/ 857839 w 2083323"/>
              <a:gd name="connsiteY6" fmla="*/ 1527142 h 1848383"/>
              <a:gd name="connsiteX7" fmla="*/ 980387 w 2083323"/>
              <a:gd name="connsiteY7" fmla="*/ 1847653 h 1848383"/>
              <a:gd name="connsiteX8" fmla="*/ 1168923 w 2083323"/>
              <a:gd name="connsiteY8" fmla="*/ 1602556 h 1848383"/>
              <a:gd name="connsiteX9" fmla="*/ 1602556 w 2083323"/>
              <a:gd name="connsiteY9" fmla="*/ 1216057 h 1848383"/>
              <a:gd name="connsiteX10" fmla="*/ 1989055 w 2083323"/>
              <a:gd name="connsiteY10" fmla="*/ 1263191 h 1848383"/>
              <a:gd name="connsiteX11" fmla="*/ 2083323 w 2083323"/>
              <a:gd name="connsiteY11" fmla="*/ 857839 h 1848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83323" h="1848383">
                <a:moveTo>
                  <a:pt x="0" y="0"/>
                </a:moveTo>
                <a:cubicBezTo>
                  <a:pt x="60489" y="122548"/>
                  <a:pt x="120978" y="245096"/>
                  <a:pt x="197963" y="348791"/>
                </a:cubicBezTo>
                <a:cubicBezTo>
                  <a:pt x="274949" y="452486"/>
                  <a:pt x="419493" y="510619"/>
                  <a:pt x="461913" y="622169"/>
                </a:cubicBezTo>
                <a:cubicBezTo>
                  <a:pt x="504334" y="733720"/>
                  <a:pt x="435204" y="865694"/>
                  <a:pt x="452486" y="1018094"/>
                </a:cubicBezTo>
                <a:cubicBezTo>
                  <a:pt x="469768" y="1170494"/>
                  <a:pt x="540470" y="1415592"/>
                  <a:pt x="565608" y="1536569"/>
                </a:cubicBezTo>
                <a:cubicBezTo>
                  <a:pt x="590746" y="1657546"/>
                  <a:pt x="554610" y="1745529"/>
                  <a:pt x="603315" y="1743958"/>
                </a:cubicBezTo>
                <a:cubicBezTo>
                  <a:pt x="652020" y="1742387"/>
                  <a:pt x="794994" y="1509860"/>
                  <a:pt x="857839" y="1527142"/>
                </a:cubicBezTo>
                <a:cubicBezTo>
                  <a:pt x="920684" y="1544424"/>
                  <a:pt x="928540" y="1835084"/>
                  <a:pt x="980387" y="1847653"/>
                </a:cubicBezTo>
                <a:cubicBezTo>
                  <a:pt x="1032234" y="1860222"/>
                  <a:pt x="1065228" y="1707822"/>
                  <a:pt x="1168923" y="1602556"/>
                </a:cubicBezTo>
                <a:cubicBezTo>
                  <a:pt x="1272618" y="1497290"/>
                  <a:pt x="1465867" y="1272618"/>
                  <a:pt x="1602556" y="1216057"/>
                </a:cubicBezTo>
                <a:cubicBezTo>
                  <a:pt x="1739245" y="1159496"/>
                  <a:pt x="1908927" y="1322894"/>
                  <a:pt x="1989055" y="1263191"/>
                </a:cubicBezTo>
                <a:cubicBezTo>
                  <a:pt x="2069183" y="1203488"/>
                  <a:pt x="2076253" y="1030663"/>
                  <a:pt x="2083323" y="857839"/>
                </a:cubicBezTo>
              </a:path>
            </a:pathLst>
          </a:cu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Title 1">
            <a:extLst>
              <a:ext uri="{FF2B5EF4-FFF2-40B4-BE49-F238E27FC236}">
                <a16:creationId xmlns:a16="http://schemas.microsoft.com/office/drawing/2014/main" id="{B19F141C-BD49-59A5-35CA-ADACB4EB8D26}"/>
              </a:ext>
            </a:extLst>
          </p:cNvPr>
          <p:cNvSpPr txBox="1">
            <a:spLocks/>
          </p:cNvSpPr>
          <p:nvPr/>
        </p:nvSpPr>
        <p:spPr>
          <a:xfrm>
            <a:off x="1316859" y="389852"/>
            <a:ext cx="9607395" cy="112471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b="1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/>
              <a:t>Overfitting in Regression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43107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85" grpId="0" animBg="1"/>
      <p:bldP spid="104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57">
            <a:extLst>
              <a:ext uri="{FF2B5EF4-FFF2-40B4-BE49-F238E27FC236}">
                <a16:creationId xmlns:a16="http://schemas.microsoft.com/office/drawing/2014/main" id="{D37CF499-6652-6065-009F-45AF16562D7D}"/>
              </a:ext>
            </a:extLst>
          </p:cNvPr>
          <p:cNvSpPr txBox="1"/>
          <p:nvPr/>
        </p:nvSpPr>
        <p:spPr>
          <a:xfrm>
            <a:off x="961712" y="4992458"/>
            <a:ext cx="2563586" cy="646331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r>
              <a:rPr lang="en-US" dirty="0"/>
              <a:t>Underfit </a:t>
            </a:r>
          </a:p>
          <a:p>
            <a:r>
              <a:rPr lang="en-US" dirty="0"/>
              <a:t>– less complex model</a:t>
            </a:r>
          </a:p>
        </p:txBody>
      </p:sp>
      <p:sp>
        <p:nvSpPr>
          <p:cNvPr id="11" name="TextBox 58">
            <a:extLst>
              <a:ext uri="{FF2B5EF4-FFF2-40B4-BE49-F238E27FC236}">
                <a16:creationId xmlns:a16="http://schemas.microsoft.com/office/drawing/2014/main" id="{7D9838F4-1C27-5A2F-E676-4ADD007386A8}"/>
              </a:ext>
            </a:extLst>
          </p:cNvPr>
          <p:cNvSpPr txBox="1"/>
          <p:nvPr/>
        </p:nvSpPr>
        <p:spPr>
          <a:xfrm>
            <a:off x="8839678" y="4992458"/>
            <a:ext cx="2643750" cy="646331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r>
              <a:rPr lang="en-US" dirty="0"/>
              <a:t>Overfit </a:t>
            </a:r>
          </a:p>
          <a:p>
            <a:r>
              <a:rPr lang="en-US" dirty="0"/>
              <a:t>– high complex model</a:t>
            </a:r>
          </a:p>
        </p:txBody>
      </p:sp>
      <p:sp>
        <p:nvSpPr>
          <p:cNvPr id="12" name="TextBox 59">
            <a:extLst>
              <a:ext uri="{FF2B5EF4-FFF2-40B4-BE49-F238E27FC236}">
                <a16:creationId xmlns:a16="http://schemas.microsoft.com/office/drawing/2014/main" id="{0D7DE12F-F953-F3EC-6821-980C28AED953}"/>
              </a:ext>
            </a:extLst>
          </p:cNvPr>
          <p:cNvSpPr txBox="1"/>
          <p:nvPr/>
        </p:nvSpPr>
        <p:spPr>
          <a:xfrm>
            <a:off x="4757334" y="4992458"/>
            <a:ext cx="3090004" cy="646331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r>
              <a:rPr lang="en-US" dirty="0"/>
              <a:t>Better Fit</a:t>
            </a:r>
          </a:p>
          <a:p>
            <a:r>
              <a:rPr lang="en-US" dirty="0"/>
              <a:t>- moderately complex model</a:t>
            </a:r>
          </a:p>
        </p:txBody>
      </p:sp>
      <p:sp>
        <p:nvSpPr>
          <p:cNvPr id="105" name="Title 1">
            <a:extLst>
              <a:ext uri="{FF2B5EF4-FFF2-40B4-BE49-F238E27FC236}">
                <a16:creationId xmlns:a16="http://schemas.microsoft.com/office/drawing/2014/main" id="{B19F141C-BD49-59A5-35CA-ADACB4EB8D26}"/>
              </a:ext>
            </a:extLst>
          </p:cNvPr>
          <p:cNvSpPr txBox="1">
            <a:spLocks/>
          </p:cNvSpPr>
          <p:nvPr/>
        </p:nvSpPr>
        <p:spPr>
          <a:xfrm>
            <a:off x="1316859" y="389852"/>
            <a:ext cx="9607395" cy="112471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b="1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Overfitting in Classification</a:t>
            </a:r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3E3B0259-B720-B2FF-D7E7-60045947E4EB}"/>
              </a:ext>
            </a:extLst>
          </p:cNvPr>
          <p:cNvCxnSpPr>
            <a:cxnSpLocks/>
          </p:cNvCxnSpPr>
          <p:nvPr/>
        </p:nvCxnSpPr>
        <p:spPr>
          <a:xfrm>
            <a:off x="1316859" y="2118496"/>
            <a:ext cx="2281290" cy="200117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F5DD7775-EFBA-00E0-57E5-481E56BA06BD}"/>
              </a:ext>
            </a:extLst>
          </p:cNvPr>
          <p:cNvGrpSpPr/>
          <p:nvPr/>
        </p:nvGrpSpPr>
        <p:grpSpPr>
          <a:xfrm>
            <a:off x="715522" y="1647817"/>
            <a:ext cx="3179316" cy="3103976"/>
            <a:chOff x="715522" y="1647817"/>
            <a:chExt cx="3179316" cy="3103976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C675CFBD-47F7-6C4E-A4D3-627DFFE82926}"/>
                </a:ext>
              </a:extLst>
            </p:cNvPr>
            <p:cNvGrpSpPr/>
            <p:nvPr/>
          </p:nvGrpSpPr>
          <p:grpSpPr>
            <a:xfrm>
              <a:off x="1099145" y="1813433"/>
              <a:ext cx="2563586" cy="2588078"/>
              <a:chOff x="595993" y="1738993"/>
              <a:chExt cx="2563586" cy="2588078"/>
            </a:xfrm>
          </p:grpSpPr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2BE3C31C-16EA-20A2-2AA8-EFA760E55E05}"/>
                  </a:ext>
                </a:extLst>
              </p:cNvPr>
              <p:cNvCxnSpPr/>
              <p:nvPr/>
            </p:nvCxnSpPr>
            <p:spPr>
              <a:xfrm flipV="1">
                <a:off x="595993" y="1738993"/>
                <a:ext cx="0" cy="2588078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7DB5AD0E-5C93-3820-27EC-690F9150711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5993" y="4308021"/>
                <a:ext cx="2563586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15DD258E-7917-DA56-92B5-C3501E7C9C90}"/>
                  </a:ext>
                </a:extLst>
              </p:cNvPr>
              <p:cNvSpPr/>
              <p:nvPr/>
            </p:nvSpPr>
            <p:spPr>
              <a:xfrm>
                <a:off x="723900" y="2099665"/>
                <a:ext cx="89807" cy="89807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lvl1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BF93F4D0-A0CF-F7E2-B868-FC3673C80C14}"/>
                  </a:ext>
                </a:extLst>
              </p:cNvPr>
              <p:cNvSpPr/>
              <p:nvPr/>
            </p:nvSpPr>
            <p:spPr>
              <a:xfrm>
                <a:off x="1597478" y="3608218"/>
                <a:ext cx="89807" cy="89807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lvl1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67B33BD5-4E41-5795-4C6B-F881472C9411}"/>
                  </a:ext>
                </a:extLst>
              </p:cNvPr>
              <p:cNvSpPr/>
              <p:nvPr/>
            </p:nvSpPr>
            <p:spPr>
              <a:xfrm>
                <a:off x="1166132" y="2693681"/>
                <a:ext cx="89807" cy="89807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lvl1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D6A16E41-B4E7-946A-A61E-DF8881A3BBC5}"/>
                  </a:ext>
                </a:extLst>
              </p:cNvPr>
              <p:cNvSpPr/>
              <p:nvPr/>
            </p:nvSpPr>
            <p:spPr>
              <a:xfrm>
                <a:off x="1345746" y="3815443"/>
                <a:ext cx="89807" cy="89807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lvl1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C2DC113A-EBE6-0747-74E8-F4114C5592AD}"/>
                  </a:ext>
                </a:extLst>
              </p:cNvPr>
              <p:cNvSpPr/>
              <p:nvPr/>
            </p:nvSpPr>
            <p:spPr>
              <a:xfrm>
                <a:off x="904875" y="2402614"/>
                <a:ext cx="89807" cy="89807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lvl1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407406FE-56A3-1243-A2FE-33C138CF3920}"/>
                  </a:ext>
                </a:extLst>
              </p:cNvPr>
              <p:cNvSpPr/>
              <p:nvPr/>
            </p:nvSpPr>
            <p:spPr>
              <a:xfrm>
                <a:off x="1300843" y="3603252"/>
                <a:ext cx="89807" cy="89807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lvl1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8B0CAAF5-33CB-4551-8E36-498994F65A00}"/>
                  </a:ext>
                </a:extLst>
              </p:cNvPr>
              <p:cNvSpPr/>
              <p:nvPr/>
            </p:nvSpPr>
            <p:spPr>
              <a:xfrm>
                <a:off x="1695450" y="3897086"/>
                <a:ext cx="89807" cy="89807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lvl1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92CA974A-C68B-3A45-640B-D9C15D2BF057}"/>
                  </a:ext>
                </a:extLst>
              </p:cNvPr>
              <p:cNvSpPr/>
              <p:nvPr/>
            </p:nvSpPr>
            <p:spPr>
              <a:xfrm>
                <a:off x="1894113" y="3660315"/>
                <a:ext cx="89807" cy="89807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lvl1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2D8B2D33-E28C-1DFD-B9FF-65BEE9E943B2}"/>
                  </a:ext>
                </a:extLst>
              </p:cNvPr>
              <p:cNvSpPr/>
              <p:nvPr/>
            </p:nvSpPr>
            <p:spPr>
              <a:xfrm>
                <a:off x="2019611" y="2961441"/>
                <a:ext cx="89807" cy="89807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lvl1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A70CFA8B-4AF5-E19E-9CE7-E706E642F366}"/>
                  </a:ext>
                </a:extLst>
              </p:cNvPr>
              <p:cNvSpPr/>
              <p:nvPr/>
            </p:nvSpPr>
            <p:spPr>
              <a:xfrm>
                <a:off x="2522225" y="3295691"/>
                <a:ext cx="89807" cy="89807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lvl1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F86F51E6-131F-BEFC-F943-D2E717D68AA7}"/>
                  </a:ext>
                </a:extLst>
              </p:cNvPr>
              <p:cNvSpPr/>
              <p:nvPr/>
            </p:nvSpPr>
            <p:spPr>
              <a:xfrm>
                <a:off x="2724148" y="3343316"/>
                <a:ext cx="89807" cy="89807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lvl1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8C12C62A-6E4B-6F08-BC25-E0155679945F}"/>
                  </a:ext>
                </a:extLst>
              </p:cNvPr>
              <p:cNvSpPr/>
              <p:nvPr/>
            </p:nvSpPr>
            <p:spPr>
              <a:xfrm>
                <a:off x="2813955" y="2938902"/>
                <a:ext cx="89807" cy="89807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lvl1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39">
                  <a:extLst>
                    <a:ext uri="{FF2B5EF4-FFF2-40B4-BE49-F238E27FC236}">
                      <a16:creationId xmlns:a16="http://schemas.microsoft.com/office/drawing/2014/main" id="{BF7FB247-0CAC-6D44-9156-978E75C424A5}"/>
                    </a:ext>
                  </a:extLst>
                </p:cNvPr>
                <p:cNvSpPr txBox="1"/>
                <p:nvPr/>
              </p:nvSpPr>
              <p:spPr>
                <a:xfrm>
                  <a:off x="3429261" y="4382461"/>
                  <a:ext cx="46557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Roboto" panose="02000000000000000000" pitchFamily="2" charset="0"/>
                                <a:cs typeface="Roboto" panose="02000000000000000000" pitchFamily="2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Roboto" panose="02000000000000000000" pitchFamily="2" charset="0"/>
                                <a:cs typeface="Roboto" panose="02000000000000000000" pitchFamily="2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Roboto" panose="02000000000000000000" pitchFamily="2" charset="0"/>
                                <a:cs typeface="Roboto" panose="02000000000000000000" pitchFamily="2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endParaRPr>
                </a:p>
              </p:txBody>
            </p:sp>
          </mc:Choice>
          <mc:Fallback xmlns="">
            <p:sp>
              <p:nvSpPr>
                <p:cNvPr id="14" name="TextBox 39">
                  <a:extLst>
                    <a:ext uri="{FF2B5EF4-FFF2-40B4-BE49-F238E27FC236}">
                      <a16:creationId xmlns:a16="http://schemas.microsoft.com/office/drawing/2014/main" id="{BF7FB247-0CAC-6D44-9156-978E75C424A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29261" y="4382461"/>
                  <a:ext cx="465577" cy="369332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40">
                  <a:extLst>
                    <a:ext uri="{FF2B5EF4-FFF2-40B4-BE49-F238E27FC236}">
                      <a16:creationId xmlns:a16="http://schemas.microsoft.com/office/drawing/2014/main" id="{0040BA07-00A0-732D-2079-53F2174905C5}"/>
                    </a:ext>
                  </a:extLst>
                </p:cNvPr>
                <p:cNvSpPr txBox="1"/>
                <p:nvPr/>
              </p:nvSpPr>
              <p:spPr>
                <a:xfrm>
                  <a:off x="715522" y="1647817"/>
                  <a:ext cx="47089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  <a:ea typeface="Roboto" panose="02000000000000000000" pitchFamily="2" charset="0"/>
                                <a:cs typeface="Roboto" panose="02000000000000000000" pitchFamily="2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Roboto" panose="02000000000000000000" pitchFamily="2" charset="0"/>
                                <a:cs typeface="Roboto" panose="02000000000000000000" pitchFamily="2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Roboto" panose="02000000000000000000" pitchFamily="2" charset="0"/>
                                <a:cs typeface="Roboto" panose="02000000000000000000" pitchFamily="2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endParaRPr>
                </a:p>
              </p:txBody>
            </p:sp>
          </mc:Choice>
          <mc:Fallback xmlns="">
            <p:sp>
              <p:nvSpPr>
                <p:cNvPr id="15" name="TextBox 40">
                  <a:extLst>
                    <a:ext uri="{FF2B5EF4-FFF2-40B4-BE49-F238E27FC236}">
                      <a16:creationId xmlns:a16="http://schemas.microsoft.com/office/drawing/2014/main" id="{0040BA07-00A0-732D-2079-53F2174905C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5522" y="1647817"/>
                  <a:ext cx="470898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CC883BE2-3432-A816-669F-676C81328624}"/>
                </a:ext>
              </a:extLst>
            </p:cNvPr>
            <p:cNvSpPr/>
            <p:nvPr/>
          </p:nvSpPr>
          <p:spPr>
            <a:xfrm>
              <a:off x="2386776" y="2842254"/>
              <a:ext cx="89807" cy="8980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B2564B9F-9156-5CBA-48FD-F97F283B6446}"/>
                </a:ext>
              </a:extLst>
            </p:cNvPr>
            <p:cNvSpPr/>
            <p:nvPr/>
          </p:nvSpPr>
          <p:spPr>
            <a:xfrm>
              <a:off x="2888482" y="2821055"/>
              <a:ext cx="89807" cy="8980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38850C72-95E4-43D8-B6E4-F8D0F25CB1AE}"/>
                </a:ext>
              </a:extLst>
            </p:cNvPr>
            <p:cNvSpPr/>
            <p:nvPr/>
          </p:nvSpPr>
          <p:spPr>
            <a:xfrm>
              <a:off x="2978289" y="2416641"/>
              <a:ext cx="89807" cy="8980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4B54B391-2A8F-CC82-FD07-133F5D0E68A8}"/>
                </a:ext>
              </a:extLst>
            </p:cNvPr>
            <p:cNvSpPr/>
            <p:nvPr/>
          </p:nvSpPr>
          <p:spPr>
            <a:xfrm>
              <a:off x="2030270" y="2283201"/>
              <a:ext cx="89807" cy="8980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C70C3670-7425-FB41-AFF6-7127679CE349}"/>
                </a:ext>
              </a:extLst>
            </p:cNvPr>
            <p:cNvSpPr/>
            <p:nvPr/>
          </p:nvSpPr>
          <p:spPr>
            <a:xfrm>
              <a:off x="2286170" y="2301329"/>
              <a:ext cx="89807" cy="8980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FC3C78E1-35C3-32EE-F3BD-073AE3203D76}"/>
                </a:ext>
              </a:extLst>
            </p:cNvPr>
            <p:cNvSpPr/>
            <p:nvPr/>
          </p:nvSpPr>
          <p:spPr>
            <a:xfrm>
              <a:off x="2490821" y="2392374"/>
              <a:ext cx="89807" cy="8980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098844B0-2C3E-CCE4-0630-F06B85549CC3}"/>
                </a:ext>
              </a:extLst>
            </p:cNvPr>
            <p:cNvSpPr/>
            <p:nvPr/>
          </p:nvSpPr>
          <p:spPr>
            <a:xfrm>
              <a:off x="1266613" y="3260736"/>
              <a:ext cx="89807" cy="8980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41B91BF8-3A1A-ABC5-0459-578CF07BF90E}"/>
                </a:ext>
              </a:extLst>
            </p:cNvPr>
            <p:cNvSpPr/>
            <p:nvPr/>
          </p:nvSpPr>
          <p:spPr>
            <a:xfrm>
              <a:off x="1296172" y="2818333"/>
              <a:ext cx="89807" cy="8980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2CEB853D-A026-4811-EFD7-7EEE7629921D}"/>
                </a:ext>
              </a:extLst>
            </p:cNvPr>
            <p:cNvSpPr/>
            <p:nvPr/>
          </p:nvSpPr>
          <p:spPr>
            <a:xfrm>
              <a:off x="1669284" y="3278283"/>
              <a:ext cx="89807" cy="8980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FB595150-FBE7-AEF7-FD61-10CA9A06204D}"/>
                </a:ext>
              </a:extLst>
            </p:cNvPr>
            <p:cNvSpPr/>
            <p:nvPr/>
          </p:nvSpPr>
          <p:spPr>
            <a:xfrm>
              <a:off x="2090973" y="2997257"/>
              <a:ext cx="89807" cy="8980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C0DB1FBB-71CC-D8D4-5D72-E7F27F774CE6}"/>
                </a:ext>
              </a:extLst>
            </p:cNvPr>
            <p:cNvSpPr/>
            <p:nvPr/>
          </p:nvSpPr>
          <p:spPr>
            <a:xfrm>
              <a:off x="1625260" y="2090530"/>
              <a:ext cx="89807" cy="8980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16429960-D7A3-28B4-F1D3-210C7C086E59}"/>
                </a:ext>
              </a:extLst>
            </p:cNvPr>
            <p:cNvSpPr/>
            <p:nvPr/>
          </p:nvSpPr>
          <p:spPr>
            <a:xfrm>
              <a:off x="3120274" y="3851212"/>
              <a:ext cx="89807" cy="8980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F98C67C3-397C-61A9-527E-0A934202BE7A}"/>
                </a:ext>
              </a:extLst>
            </p:cNvPr>
            <p:cNvSpPr/>
            <p:nvPr/>
          </p:nvSpPr>
          <p:spPr>
            <a:xfrm>
              <a:off x="2905866" y="3993120"/>
              <a:ext cx="89807" cy="8980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F82C3B43-DF8B-E149-6457-6755C2358B0A}"/>
                </a:ext>
              </a:extLst>
            </p:cNvPr>
            <p:cNvSpPr/>
            <p:nvPr/>
          </p:nvSpPr>
          <p:spPr>
            <a:xfrm>
              <a:off x="2860963" y="3662941"/>
              <a:ext cx="89807" cy="8980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96B4D8F1-311E-BD30-AE1F-4976FB97856B}"/>
                </a:ext>
              </a:extLst>
            </p:cNvPr>
            <p:cNvSpPr/>
            <p:nvPr/>
          </p:nvSpPr>
          <p:spPr>
            <a:xfrm>
              <a:off x="3255570" y="4074763"/>
              <a:ext cx="89807" cy="8980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1EB5FC12-DF4E-0770-D134-1627D5912002}"/>
                </a:ext>
              </a:extLst>
            </p:cNvPr>
            <p:cNvSpPr/>
            <p:nvPr/>
          </p:nvSpPr>
          <p:spPr>
            <a:xfrm>
              <a:off x="3454233" y="3739671"/>
              <a:ext cx="89807" cy="8980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831586F1-AD31-769C-7435-EBEFA9D97EE2}"/>
                </a:ext>
              </a:extLst>
            </p:cNvPr>
            <p:cNvSpPr/>
            <p:nvPr/>
          </p:nvSpPr>
          <p:spPr>
            <a:xfrm>
              <a:off x="3066384" y="3087086"/>
              <a:ext cx="89807" cy="8980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1B10EAC7-9A48-622F-FB75-7D55CB49770F}"/>
                </a:ext>
              </a:extLst>
            </p:cNvPr>
            <p:cNvSpPr/>
            <p:nvPr/>
          </p:nvSpPr>
          <p:spPr>
            <a:xfrm>
              <a:off x="2549665" y="3896987"/>
              <a:ext cx="89807" cy="8980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9C8B18E1-AD70-D061-E0A2-59DB9A5DEC0C}"/>
                </a:ext>
              </a:extLst>
            </p:cNvPr>
            <p:cNvSpPr/>
            <p:nvPr/>
          </p:nvSpPr>
          <p:spPr>
            <a:xfrm>
              <a:off x="2253030" y="3220138"/>
              <a:ext cx="89807" cy="8980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0D27A2A-2866-A9A8-1D30-0361CD756E34}"/>
                </a:ext>
              </a:extLst>
            </p:cNvPr>
            <p:cNvSpPr/>
            <p:nvPr/>
          </p:nvSpPr>
          <p:spPr>
            <a:xfrm>
              <a:off x="2714492" y="2949799"/>
              <a:ext cx="89807" cy="8980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192BBA5A-B08B-DA22-B3D4-4EAB717F1E18}"/>
                </a:ext>
              </a:extLst>
            </p:cNvPr>
            <p:cNvSpPr/>
            <p:nvPr/>
          </p:nvSpPr>
          <p:spPr>
            <a:xfrm>
              <a:off x="2841867" y="3276524"/>
              <a:ext cx="89807" cy="8980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931AB018-234A-A11B-559A-A36E7BFBC68E}"/>
                </a:ext>
              </a:extLst>
            </p:cNvPr>
            <p:cNvSpPr/>
            <p:nvPr/>
          </p:nvSpPr>
          <p:spPr>
            <a:xfrm>
              <a:off x="1787492" y="2242930"/>
              <a:ext cx="89807" cy="8980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9E8CDE3D-1055-0997-F520-21D7A835BF02}"/>
                </a:ext>
              </a:extLst>
            </p:cNvPr>
            <p:cNvSpPr/>
            <p:nvPr/>
          </p:nvSpPr>
          <p:spPr>
            <a:xfrm>
              <a:off x="1492523" y="1888968"/>
              <a:ext cx="89807" cy="8980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49134C1F-D7C2-AEB8-71C1-7E95E07A5062}"/>
                </a:ext>
              </a:extLst>
            </p:cNvPr>
            <p:cNvSpPr/>
            <p:nvPr/>
          </p:nvSpPr>
          <p:spPr>
            <a:xfrm>
              <a:off x="1470357" y="3747314"/>
              <a:ext cx="89807" cy="8980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03111B62-6977-E47F-1D74-A53EBAF29A4E}"/>
                </a:ext>
              </a:extLst>
            </p:cNvPr>
            <p:cNvSpPr/>
            <p:nvPr/>
          </p:nvSpPr>
          <p:spPr>
            <a:xfrm>
              <a:off x="3469507" y="3264064"/>
              <a:ext cx="89807" cy="8980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C6235FE4-E6B5-C4FD-8F46-1860E018786B}"/>
                </a:ext>
              </a:extLst>
            </p:cNvPr>
            <p:cNvSpPr/>
            <p:nvPr/>
          </p:nvSpPr>
          <p:spPr>
            <a:xfrm>
              <a:off x="3213867" y="2762620"/>
              <a:ext cx="89807" cy="8980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9E42925A-8303-AB70-A6CE-903A72EB05E2}"/>
                </a:ext>
              </a:extLst>
            </p:cNvPr>
            <p:cNvSpPr/>
            <p:nvPr/>
          </p:nvSpPr>
          <p:spPr>
            <a:xfrm>
              <a:off x="2447011" y="3410108"/>
              <a:ext cx="89807" cy="8980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7CEC441B-E47A-5B6C-C775-6209989BB553}"/>
                </a:ext>
              </a:extLst>
            </p:cNvPr>
            <p:cNvSpPr/>
            <p:nvPr/>
          </p:nvSpPr>
          <p:spPr>
            <a:xfrm>
              <a:off x="2082940" y="2575288"/>
              <a:ext cx="89807" cy="8980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3442D05B-DFC8-A843-FDEC-AED5FCFFCF1D}"/>
                </a:ext>
              </a:extLst>
            </p:cNvPr>
            <p:cNvSpPr/>
            <p:nvPr/>
          </p:nvSpPr>
          <p:spPr>
            <a:xfrm>
              <a:off x="2664157" y="2597034"/>
              <a:ext cx="89807" cy="8980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</p:grpSp>
      <p:sp>
        <p:nvSpPr>
          <p:cNvPr id="150" name="Freeform 149">
            <a:extLst>
              <a:ext uri="{FF2B5EF4-FFF2-40B4-BE49-F238E27FC236}">
                <a16:creationId xmlns:a16="http://schemas.microsoft.com/office/drawing/2014/main" id="{107187F7-3D89-9954-6EAF-0831A2D42136}"/>
              </a:ext>
            </a:extLst>
          </p:cNvPr>
          <p:cNvSpPr/>
          <p:nvPr/>
        </p:nvSpPr>
        <p:spPr>
          <a:xfrm>
            <a:off x="5640759" y="1717567"/>
            <a:ext cx="2162058" cy="1919532"/>
          </a:xfrm>
          <a:custGeom>
            <a:avLst/>
            <a:gdLst>
              <a:gd name="connsiteX0" fmla="*/ 26704 w 2266051"/>
              <a:gd name="connsiteY0" fmla="*/ 0 h 1938928"/>
              <a:gd name="connsiteX1" fmla="*/ 315953 w 2266051"/>
              <a:gd name="connsiteY1" fmla="*/ 1754156 h 1938928"/>
              <a:gd name="connsiteX2" fmla="*/ 2266051 w 2266051"/>
              <a:gd name="connsiteY2" fmla="*/ 1800809 h 1938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66051" h="1938928">
                <a:moveTo>
                  <a:pt x="26704" y="0"/>
                </a:moveTo>
                <a:cubicBezTo>
                  <a:pt x="-15284" y="727010"/>
                  <a:pt x="-57271" y="1454021"/>
                  <a:pt x="315953" y="1754156"/>
                </a:cubicBezTo>
                <a:cubicBezTo>
                  <a:pt x="689177" y="2054291"/>
                  <a:pt x="1477614" y="1927550"/>
                  <a:pt x="2266051" y="1800809"/>
                </a:cubicBezTo>
              </a:path>
            </a:pathLst>
          </a:custGeom>
          <a:noFill/>
          <a:ln w="381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3F272B4C-31BF-45CE-5C99-B76FB5F63968}"/>
              </a:ext>
            </a:extLst>
          </p:cNvPr>
          <p:cNvGrpSpPr/>
          <p:nvPr/>
        </p:nvGrpSpPr>
        <p:grpSpPr>
          <a:xfrm>
            <a:off x="4450192" y="1647817"/>
            <a:ext cx="3179316" cy="3103976"/>
            <a:chOff x="4450192" y="1647817"/>
            <a:chExt cx="3179316" cy="3103976"/>
          </a:xfrm>
        </p:grpSpPr>
        <p:grpSp>
          <p:nvGrpSpPr>
            <p:cNvPr id="154" name="Group 153">
              <a:extLst>
                <a:ext uri="{FF2B5EF4-FFF2-40B4-BE49-F238E27FC236}">
                  <a16:creationId xmlns:a16="http://schemas.microsoft.com/office/drawing/2014/main" id="{F420C0A7-1263-2D8B-71D7-49B4CA45B595}"/>
                </a:ext>
              </a:extLst>
            </p:cNvPr>
            <p:cNvGrpSpPr/>
            <p:nvPr/>
          </p:nvGrpSpPr>
          <p:grpSpPr>
            <a:xfrm>
              <a:off x="4833815" y="1813433"/>
              <a:ext cx="2563586" cy="2588078"/>
              <a:chOff x="595993" y="1738993"/>
              <a:chExt cx="2563586" cy="2588078"/>
            </a:xfrm>
          </p:grpSpPr>
          <p:cxnSp>
            <p:nvCxnSpPr>
              <p:cNvPr id="179" name="Straight Arrow Connector 178">
                <a:extLst>
                  <a:ext uri="{FF2B5EF4-FFF2-40B4-BE49-F238E27FC236}">
                    <a16:creationId xmlns:a16="http://schemas.microsoft.com/office/drawing/2014/main" id="{8DBCB14B-27DF-C794-DD49-BDBAF4FB158D}"/>
                  </a:ext>
                </a:extLst>
              </p:cNvPr>
              <p:cNvCxnSpPr/>
              <p:nvPr/>
            </p:nvCxnSpPr>
            <p:spPr>
              <a:xfrm flipV="1">
                <a:off x="595993" y="1738993"/>
                <a:ext cx="0" cy="2588078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0" name="Straight Arrow Connector 179">
                <a:extLst>
                  <a:ext uri="{FF2B5EF4-FFF2-40B4-BE49-F238E27FC236}">
                    <a16:creationId xmlns:a16="http://schemas.microsoft.com/office/drawing/2014/main" id="{4695904B-8AFE-0584-B345-5D1C513921A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5993" y="4308021"/>
                <a:ext cx="2563586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81" name="Oval 180">
                <a:extLst>
                  <a:ext uri="{FF2B5EF4-FFF2-40B4-BE49-F238E27FC236}">
                    <a16:creationId xmlns:a16="http://schemas.microsoft.com/office/drawing/2014/main" id="{67CFDBEB-EFC2-44F5-42D9-B1EB56531E3E}"/>
                  </a:ext>
                </a:extLst>
              </p:cNvPr>
              <p:cNvSpPr/>
              <p:nvPr/>
            </p:nvSpPr>
            <p:spPr>
              <a:xfrm>
                <a:off x="723900" y="2099665"/>
                <a:ext cx="89807" cy="89807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lvl1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  <p:sp>
            <p:nvSpPr>
              <p:cNvPr id="182" name="Oval 181">
                <a:extLst>
                  <a:ext uri="{FF2B5EF4-FFF2-40B4-BE49-F238E27FC236}">
                    <a16:creationId xmlns:a16="http://schemas.microsoft.com/office/drawing/2014/main" id="{6FB4360C-7AC8-6D73-AEAE-F759CF2CC88E}"/>
                  </a:ext>
                </a:extLst>
              </p:cNvPr>
              <p:cNvSpPr/>
              <p:nvPr/>
            </p:nvSpPr>
            <p:spPr>
              <a:xfrm>
                <a:off x="1597478" y="3608218"/>
                <a:ext cx="89807" cy="89807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lvl1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  <p:sp>
            <p:nvSpPr>
              <p:cNvPr id="183" name="Oval 182">
                <a:extLst>
                  <a:ext uri="{FF2B5EF4-FFF2-40B4-BE49-F238E27FC236}">
                    <a16:creationId xmlns:a16="http://schemas.microsoft.com/office/drawing/2014/main" id="{0A868922-3415-D775-3D7C-A61BF7848831}"/>
                  </a:ext>
                </a:extLst>
              </p:cNvPr>
              <p:cNvSpPr/>
              <p:nvPr/>
            </p:nvSpPr>
            <p:spPr>
              <a:xfrm>
                <a:off x="1166132" y="2693681"/>
                <a:ext cx="89807" cy="89807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lvl1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  <p:sp>
            <p:nvSpPr>
              <p:cNvPr id="184" name="Oval 183">
                <a:extLst>
                  <a:ext uri="{FF2B5EF4-FFF2-40B4-BE49-F238E27FC236}">
                    <a16:creationId xmlns:a16="http://schemas.microsoft.com/office/drawing/2014/main" id="{6EDDC8FA-46B3-579C-722E-49659E513D76}"/>
                  </a:ext>
                </a:extLst>
              </p:cNvPr>
              <p:cNvSpPr/>
              <p:nvPr/>
            </p:nvSpPr>
            <p:spPr>
              <a:xfrm>
                <a:off x="1345746" y="3815443"/>
                <a:ext cx="89807" cy="89807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lvl1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  <p:sp>
            <p:nvSpPr>
              <p:cNvPr id="185" name="Oval 184">
                <a:extLst>
                  <a:ext uri="{FF2B5EF4-FFF2-40B4-BE49-F238E27FC236}">
                    <a16:creationId xmlns:a16="http://schemas.microsoft.com/office/drawing/2014/main" id="{A3107182-51A0-E684-56F6-37F6AEA6F2B8}"/>
                  </a:ext>
                </a:extLst>
              </p:cNvPr>
              <p:cNvSpPr/>
              <p:nvPr/>
            </p:nvSpPr>
            <p:spPr>
              <a:xfrm>
                <a:off x="904875" y="2402614"/>
                <a:ext cx="89807" cy="89807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lvl1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  <p:sp>
            <p:nvSpPr>
              <p:cNvPr id="186" name="Oval 185">
                <a:extLst>
                  <a:ext uri="{FF2B5EF4-FFF2-40B4-BE49-F238E27FC236}">
                    <a16:creationId xmlns:a16="http://schemas.microsoft.com/office/drawing/2014/main" id="{58CE52C9-8AC7-E81F-8A49-35F061CBC93A}"/>
                  </a:ext>
                </a:extLst>
              </p:cNvPr>
              <p:cNvSpPr/>
              <p:nvPr/>
            </p:nvSpPr>
            <p:spPr>
              <a:xfrm>
                <a:off x="1300843" y="3603252"/>
                <a:ext cx="89807" cy="89807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lvl1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  <p:sp>
            <p:nvSpPr>
              <p:cNvPr id="187" name="Oval 186">
                <a:extLst>
                  <a:ext uri="{FF2B5EF4-FFF2-40B4-BE49-F238E27FC236}">
                    <a16:creationId xmlns:a16="http://schemas.microsoft.com/office/drawing/2014/main" id="{7872CCC1-1F76-5D17-394B-2D2BDE92BA5A}"/>
                  </a:ext>
                </a:extLst>
              </p:cNvPr>
              <p:cNvSpPr/>
              <p:nvPr/>
            </p:nvSpPr>
            <p:spPr>
              <a:xfrm>
                <a:off x="1695450" y="3897086"/>
                <a:ext cx="89807" cy="89807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lvl1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  <p:sp>
            <p:nvSpPr>
              <p:cNvPr id="188" name="Oval 187">
                <a:extLst>
                  <a:ext uri="{FF2B5EF4-FFF2-40B4-BE49-F238E27FC236}">
                    <a16:creationId xmlns:a16="http://schemas.microsoft.com/office/drawing/2014/main" id="{9B9015F5-A59D-9114-BDC3-B18ABA7F33C1}"/>
                  </a:ext>
                </a:extLst>
              </p:cNvPr>
              <p:cNvSpPr/>
              <p:nvPr/>
            </p:nvSpPr>
            <p:spPr>
              <a:xfrm>
                <a:off x="1894113" y="3660315"/>
                <a:ext cx="89807" cy="89807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lvl1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  <p:sp>
            <p:nvSpPr>
              <p:cNvPr id="189" name="Oval 188">
                <a:extLst>
                  <a:ext uri="{FF2B5EF4-FFF2-40B4-BE49-F238E27FC236}">
                    <a16:creationId xmlns:a16="http://schemas.microsoft.com/office/drawing/2014/main" id="{28DAA043-46A0-6A5C-687E-E5EDA4AF4F00}"/>
                  </a:ext>
                </a:extLst>
              </p:cNvPr>
              <p:cNvSpPr/>
              <p:nvPr/>
            </p:nvSpPr>
            <p:spPr>
              <a:xfrm>
                <a:off x="2019611" y="2961441"/>
                <a:ext cx="89807" cy="89807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lvl1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  <p:sp>
            <p:nvSpPr>
              <p:cNvPr id="190" name="Oval 189">
                <a:extLst>
                  <a:ext uri="{FF2B5EF4-FFF2-40B4-BE49-F238E27FC236}">
                    <a16:creationId xmlns:a16="http://schemas.microsoft.com/office/drawing/2014/main" id="{C522F1D5-3722-1636-6F00-1DC2815B0E7B}"/>
                  </a:ext>
                </a:extLst>
              </p:cNvPr>
              <p:cNvSpPr/>
              <p:nvPr/>
            </p:nvSpPr>
            <p:spPr>
              <a:xfrm>
                <a:off x="2522225" y="3295691"/>
                <a:ext cx="89807" cy="89807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lvl1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  <p:sp>
            <p:nvSpPr>
              <p:cNvPr id="191" name="Oval 190">
                <a:extLst>
                  <a:ext uri="{FF2B5EF4-FFF2-40B4-BE49-F238E27FC236}">
                    <a16:creationId xmlns:a16="http://schemas.microsoft.com/office/drawing/2014/main" id="{D8028374-22DE-E3B2-0207-4AF50D887ECF}"/>
                  </a:ext>
                </a:extLst>
              </p:cNvPr>
              <p:cNvSpPr/>
              <p:nvPr/>
            </p:nvSpPr>
            <p:spPr>
              <a:xfrm>
                <a:off x="2724148" y="3343316"/>
                <a:ext cx="89807" cy="89807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lvl1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  <p:sp>
            <p:nvSpPr>
              <p:cNvPr id="192" name="Oval 191">
                <a:extLst>
                  <a:ext uri="{FF2B5EF4-FFF2-40B4-BE49-F238E27FC236}">
                    <a16:creationId xmlns:a16="http://schemas.microsoft.com/office/drawing/2014/main" id="{03FA2617-8C18-002C-29BC-A5692C8CA95E}"/>
                  </a:ext>
                </a:extLst>
              </p:cNvPr>
              <p:cNvSpPr/>
              <p:nvPr/>
            </p:nvSpPr>
            <p:spPr>
              <a:xfrm>
                <a:off x="2813955" y="2938902"/>
                <a:ext cx="89807" cy="89807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lvl1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5" name="TextBox 39">
                  <a:extLst>
                    <a:ext uri="{FF2B5EF4-FFF2-40B4-BE49-F238E27FC236}">
                      <a16:creationId xmlns:a16="http://schemas.microsoft.com/office/drawing/2014/main" id="{0BB1682C-A45E-ED2E-1F50-FA357FB729B5}"/>
                    </a:ext>
                  </a:extLst>
                </p:cNvPr>
                <p:cNvSpPr txBox="1"/>
                <p:nvPr/>
              </p:nvSpPr>
              <p:spPr>
                <a:xfrm>
                  <a:off x="7163931" y="4382461"/>
                  <a:ext cx="46557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Roboto" panose="02000000000000000000" pitchFamily="2" charset="0"/>
                                <a:cs typeface="Roboto" panose="02000000000000000000" pitchFamily="2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Roboto" panose="02000000000000000000" pitchFamily="2" charset="0"/>
                                <a:cs typeface="Roboto" panose="02000000000000000000" pitchFamily="2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Roboto" panose="02000000000000000000" pitchFamily="2" charset="0"/>
                                <a:cs typeface="Roboto" panose="02000000000000000000" pitchFamily="2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endParaRPr>
                </a:p>
              </p:txBody>
            </p:sp>
          </mc:Choice>
          <mc:Fallback xmlns="">
            <p:sp>
              <p:nvSpPr>
                <p:cNvPr id="155" name="TextBox 39">
                  <a:extLst>
                    <a:ext uri="{FF2B5EF4-FFF2-40B4-BE49-F238E27FC236}">
                      <a16:creationId xmlns:a16="http://schemas.microsoft.com/office/drawing/2014/main" id="{0BB1682C-A45E-ED2E-1F50-FA357FB729B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63931" y="4382461"/>
                  <a:ext cx="465577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6" name="TextBox 40">
                  <a:extLst>
                    <a:ext uri="{FF2B5EF4-FFF2-40B4-BE49-F238E27FC236}">
                      <a16:creationId xmlns:a16="http://schemas.microsoft.com/office/drawing/2014/main" id="{17FCC45C-E9E9-258E-20C4-5EEE3F3E2412}"/>
                    </a:ext>
                  </a:extLst>
                </p:cNvPr>
                <p:cNvSpPr txBox="1"/>
                <p:nvPr/>
              </p:nvSpPr>
              <p:spPr>
                <a:xfrm>
                  <a:off x="4450192" y="1647817"/>
                  <a:ext cx="47089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  <a:ea typeface="Roboto" panose="02000000000000000000" pitchFamily="2" charset="0"/>
                                <a:cs typeface="Roboto" panose="02000000000000000000" pitchFamily="2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Roboto" panose="02000000000000000000" pitchFamily="2" charset="0"/>
                                <a:cs typeface="Roboto" panose="02000000000000000000" pitchFamily="2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Roboto" panose="02000000000000000000" pitchFamily="2" charset="0"/>
                                <a:cs typeface="Roboto" panose="02000000000000000000" pitchFamily="2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endParaRPr>
                </a:p>
              </p:txBody>
            </p:sp>
          </mc:Choice>
          <mc:Fallback xmlns="">
            <p:sp>
              <p:nvSpPr>
                <p:cNvPr id="156" name="TextBox 40">
                  <a:extLst>
                    <a:ext uri="{FF2B5EF4-FFF2-40B4-BE49-F238E27FC236}">
                      <a16:creationId xmlns:a16="http://schemas.microsoft.com/office/drawing/2014/main" id="{17FCC45C-E9E9-258E-20C4-5EEE3F3E24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50192" y="1647817"/>
                  <a:ext cx="470898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6AC6B02E-E410-C463-41AE-708F0AF50BBA}"/>
                </a:ext>
              </a:extLst>
            </p:cNvPr>
            <p:cNvSpPr/>
            <p:nvPr/>
          </p:nvSpPr>
          <p:spPr>
            <a:xfrm>
              <a:off x="6121446" y="2842254"/>
              <a:ext cx="89807" cy="8980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D07758B3-409B-DFCE-13E0-6A5F0BA16DA6}"/>
                </a:ext>
              </a:extLst>
            </p:cNvPr>
            <p:cNvSpPr/>
            <p:nvPr/>
          </p:nvSpPr>
          <p:spPr>
            <a:xfrm>
              <a:off x="6623152" y="2821055"/>
              <a:ext cx="89807" cy="8980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FE4654F3-9268-1D51-38B9-595119DDB1CF}"/>
                </a:ext>
              </a:extLst>
            </p:cNvPr>
            <p:cNvSpPr/>
            <p:nvPr/>
          </p:nvSpPr>
          <p:spPr>
            <a:xfrm>
              <a:off x="6712959" y="2416641"/>
              <a:ext cx="89807" cy="8980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5823B25C-93F4-B93B-3294-40C8561438C7}"/>
                </a:ext>
              </a:extLst>
            </p:cNvPr>
            <p:cNvSpPr/>
            <p:nvPr/>
          </p:nvSpPr>
          <p:spPr>
            <a:xfrm>
              <a:off x="5764940" y="2283201"/>
              <a:ext cx="89807" cy="8980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7EF788A1-051C-AB41-EAC4-6776FFE6604C}"/>
                </a:ext>
              </a:extLst>
            </p:cNvPr>
            <p:cNvSpPr/>
            <p:nvPr/>
          </p:nvSpPr>
          <p:spPr>
            <a:xfrm>
              <a:off x="6020840" y="2301329"/>
              <a:ext cx="89807" cy="8980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412D4D17-40AC-A09A-5039-439C71297202}"/>
                </a:ext>
              </a:extLst>
            </p:cNvPr>
            <p:cNvSpPr/>
            <p:nvPr/>
          </p:nvSpPr>
          <p:spPr>
            <a:xfrm>
              <a:off x="6225491" y="2392374"/>
              <a:ext cx="89807" cy="8980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2F52789E-CC4B-06B0-DD17-D9BE1D612A9A}"/>
                </a:ext>
              </a:extLst>
            </p:cNvPr>
            <p:cNvSpPr/>
            <p:nvPr/>
          </p:nvSpPr>
          <p:spPr>
            <a:xfrm>
              <a:off x="5001283" y="3260736"/>
              <a:ext cx="89807" cy="8980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A1284C63-0CAD-63FE-DE6B-854CB590607E}"/>
                </a:ext>
              </a:extLst>
            </p:cNvPr>
            <p:cNvSpPr/>
            <p:nvPr/>
          </p:nvSpPr>
          <p:spPr>
            <a:xfrm>
              <a:off x="5030842" y="2818333"/>
              <a:ext cx="89807" cy="8980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61D74A14-74E1-0F58-5481-8EF2E2379B97}"/>
                </a:ext>
              </a:extLst>
            </p:cNvPr>
            <p:cNvSpPr/>
            <p:nvPr/>
          </p:nvSpPr>
          <p:spPr>
            <a:xfrm>
              <a:off x="5403954" y="3278283"/>
              <a:ext cx="89807" cy="8980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996C76C2-DFB8-D644-3561-3B59588434A1}"/>
                </a:ext>
              </a:extLst>
            </p:cNvPr>
            <p:cNvSpPr/>
            <p:nvPr/>
          </p:nvSpPr>
          <p:spPr>
            <a:xfrm>
              <a:off x="5825643" y="2997257"/>
              <a:ext cx="89807" cy="8980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978C1C05-1988-BAD8-464A-814AF31DB11C}"/>
                </a:ext>
              </a:extLst>
            </p:cNvPr>
            <p:cNvSpPr/>
            <p:nvPr/>
          </p:nvSpPr>
          <p:spPr>
            <a:xfrm>
              <a:off x="5359930" y="2090530"/>
              <a:ext cx="89807" cy="8980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2CAF29E3-755E-49B7-3AE3-DFD2208DE97B}"/>
                </a:ext>
              </a:extLst>
            </p:cNvPr>
            <p:cNvSpPr/>
            <p:nvPr/>
          </p:nvSpPr>
          <p:spPr>
            <a:xfrm>
              <a:off x="6854944" y="3851212"/>
              <a:ext cx="89807" cy="8980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992EBB9C-FC42-9119-BF04-E4E50A11DF7B}"/>
                </a:ext>
              </a:extLst>
            </p:cNvPr>
            <p:cNvSpPr/>
            <p:nvPr/>
          </p:nvSpPr>
          <p:spPr>
            <a:xfrm>
              <a:off x="6640536" y="3993120"/>
              <a:ext cx="89807" cy="8980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6DC8995F-642F-3DE7-5BD7-661E3D063A4B}"/>
                </a:ext>
              </a:extLst>
            </p:cNvPr>
            <p:cNvSpPr/>
            <p:nvPr/>
          </p:nvSpPr>
          <p:spPr>
            <a:xfrm>
              <a:off x="6595633" y="3662941"/>
              <a:ext cx="89807" cy="8980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C543718F-1EDB-684C-697F-2C12976BF8EF}"/>
                </a:ext>
              </a:extLst>
            </p:cNvPr>
            <p:cNvSpPr/>
            <p:nvPr/>
          </p:nvSpPr>
          <p:spPr>
            <a:xfrm>
              <a:off x="6990240" y="4074763"/>
              <a:ext cx="89807" cy="8980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AE2CF0E5-7789-5DF0-9C20-50A5FEB82ED9}"/>
                </a:ext>
              </a:extLst>
            </p:cNvPr>
            <p:cNvSpPr/>
            <p:nvPr/>
          </p:nvSpPr>
          <p:spPr>
            <a:xfrm>
              <a:off x="7188903" y="3739671"/>
              <a:ext cx="89807" cy="8980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A44B65F9-E86C-BC0C-1477-4E825F89452A}"/>
                </a:ext>
              </a:extLst>
            </p:cNvPr>
            <p:cNvSpPr/>
            <p:nvPr/>
          </p:nvSpPr>
          <p:spPr>
            <a:xfrm>
              <a:off x="6801054" y="3087086"/>
              <a:ext cx="89807" cy="8980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65B28E9B-EA04-514C-CB36-453EFE3FBB77}"/>
                </a:ext>
              </a:extLst>
            </p:cNvPr>
            <p:cNvSpPr/>
            <p:nvPr/>
          </p:nvSpPr>
          <p:spPr>
            <a:xfrm>
              <a:off x="6284335" y="3896987"/>
              <a:ext cx="89807" cy="8980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A7C88F44-7ACA-2165-7932-9739CEF50183}"/>
                </a:ext>
              </a:extLst>
            </p:cNvPr>
            <p:cNvSpPr/>
            <p:nvPr/>
          </p:nvSpPr>
          <p:spPr>
            <a:xfrm>
              <a:off x="5987700" y="3220138"/>
              <a:ext cx="89807" cy="8980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06C66A3B-1E6A-7F24-1A4D-8CA9F5CC684B}"/>
                </a:ext>
              </a:extLst>
            </p:cNvPr>
            <p:cNvSpPr/>
            <p:nvPr/>
          </p:nvSpPr>
          <p:spPr>
            <a:xfrm>
              <a:off x="6449162" y="2949799"/>
              <a:ext cx="89807" cy="8980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749D3B14-5723-3F02-6860-A0414ED3532A}"/>
                </a:ext>
              </a:extLst>
            </p:cNvPr>
            <p:cNvSpPr/>
            <p:nvPr/>
          </p:nvSpPr>
          <p:spPr>
            <a:xfrm>
              <a:off x="6576537" y="3276524"/>
              <a:ext cx="89807" cy="8980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F869852D-A9B6-C3C9-EE7C-4AEBF94A77FE}"/>
                </a:ext>
              </a:extLst>
            </p:cNvPr>
            <p:cNvSpPr/>
            <p:nvPr/>
          </p:nvSpPr>
          <p:spPr>
            <a:xfrm>
              <a:off x="5522162" y="2242930"/>
              <a:ext cx="89807" cy="8980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12DEDCCC-9338-D540-AB54-592917BA16DE}"/>
                </a:ext>
              </a:extLst>
            </p:cNvPr>
            <p:cNvSpPr/>
            <p:nvPr/>
          </p:nvSpPr>
          <p:spPr>
            <a:xfrm>
              <a:off x="5227193" y="1888968"/>
              <a:ext cx="89807" cy="8980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FD1CBD6D-2C87-35B3-F086-4DCEE8236A21}"/>
                </a:ext>
              </a:extLst>
            </p:cNvPr>
            <p:cNvSpPr/>
            <p:nvPr/>
          </p:nvSpPr>
          <p:spPr>
            <a:xfrm>
              <a:off x="5205027" y="3747314"/>
              <a:ext cx="89807" cy="8980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0269F78B-F76A-694B-DCCB-382CA1130DF6}"/>
                </a:ext>
              </a:extLst>
            </p:cNvPr>
            <p:cNvSpPr/>
            <p:nvPr/>
          </p:nvSpPr>
          <p:spPr>
            <a:xfrm>
              <a:off x="7204177" y="3264064"/>
              <a:ext cx="89807" cy="8980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1F72BB58-BC13-B475-612D-C1F5F9D82077}"/>
                </a:ext>
              </a:extLst>
            </p:cNvPr>
            <p:cNvSpPr/>
            <p:nvPr/>
          </p:nvSpPr>
          <p:spPr>
            <a:xfrm>
              <a:off x="6948537" y="2762620"/>
              <a:ext cx="89807" cy="8980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DEDDD1BC-F032-4041-C165-6749D3315A1E}"/>
                </a:ext>
              </a:extLst>
            </p:cNvPr>
            <p:cNvSpPr/>
            <p:nvPr/>
          </p:nvSpPr>
          <p:spPr>
            <a:xfrm>
              <a:off x="6181681" y="3410108"/>
              <a:ext cx="89807" cy="8980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4AEEF28A-073E-A428-EF3B-27D82A414265}"/>
                </a:ext>
              </a:extLst>
            </p:cNvPr>
            <p:cNvSpPr/>
            <p:nvPr/>
          </p:nvSpPr>
          <p:spPr>
            <a:xfrm>
              <a:off x="5817610" y="2575288"/>
              <a:ext cx="89807" cy="8980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6CFD2721-E166-93C8-D370-AB18EF5B5229}"/>
                </a:ext>
              </a:extLst>
            </p:cNvPr>
            <p:cNvSpPr/>
            <p:nvPr/>
          </p:nvSpPr>
          <p:spPr>
            <a:xfrm>
              <a:off x="6398827" y="2597034"/>
              <a:ext cx="89807" cy="8980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</p:grpSp>
      <p:grpSp>
        <p:nvGrpSpPr>
          <p:cNvPr id="193" name="Group 192">
            <a:extLst>
              <a:ext uri="{FF2B5EF4-FFF2-40B4-BE49-F238E27FC236}">
                <a16:creationId xmlns:a16="http://schemas.microsoft.com/office/drawing/2014/main" id="{622A952C-912B-B37F-5F1C-221763AAD492}"/>
              </a:ext>
            </a:extLst>
          </p:cNvPr>
          <p:cNvGrpSpPr/>
          <p:nvPr/>
        </p:nvGrpSpPr>
        <p:grpSpPr>
          <a:xfrm>
            <a:off x="8354312" y="1647817"/>
            <a:ext cx="3179316" cy="3103976"/>
            <a:chOff x="715522" y="1647817"/>
            <a:chExt cx="3179316" cy="3103976"/>
          </a:xfrm>
        </p:grpSpPr>
        <p:grpSp>
          <p:nvGrpSpPr>
            <p:cNvPr id="194" name="Group 193">
              <a:extLst>
                <a:ext uri="{FF2B5EF4-FFF2-40B4-BE49-F238E27FC236}">
                  <a16:creationId xmlns:a16="http://schemas.microsoft.com/office/drawing/2014/main" id="{F7E4C505-6BB8-69BB-3B33-D6DC14F8B76C}"/>
                </a:ext>
              </a:extLst>
            </p:cNvPr>
            <p:cNvGrpSpPr/>
            <p:nvPr/>
          </p:nvGrpSpPr>
          <p:grpSpPr>
            <a:xfrm>
              <a:off x="715522" y="1647817"/>
              <a:ext cx="3179316" cy="3103976"/>
              <a:chOff x="715522" y="1647817"/>
              <a:chExt cx="3179316" cy="3103976"/>
            </a:xfrm>
          </p:grpSpPr>
          <p:grpSp>
            <p:nvGrpSpPr>
              <p:cNvPr id="204" name="Group 203">
                <a:extLst>
                  <a:ext uri="{FF2B5EF4-FFF2-40B4-BE49-F238E27FC236}">
                    <a16:creationId xmlns:a16="http://schemas.microsoft.com/office/drawing/2014/main" id="{B7EB6737-201B-DAAB-D0D1-F3AF3D212EA6}"/>
                  </a:ext>
                </a:extLst>
              </p:cNvPr>
              <p:cNvGrpSpPr/>
              <p:nvPr/>
            </p:nvGrpSpPr>
            <p:grpSpPr>
              <a:xfrm>
                <a:off x="1099145" y="1813433"/>
                <a:ext cx="2563586" cy="2588078"/>
                <a:chOff x="595993" y="1738993"/>
                <a:chExt cx="2563586" cy="2588078"/>
              </a:xfrm>
            </p:grpSpPr>
            <p:cxnSp>
              <p:nvCxnSpPr>
                <p:cNvPr id="228" name="Straight Arrow Connector 227">
                  <a:extLst>
                    <a:ext uri="{FF2B5EF4-FFF2-40B4-BE49-F238E27FC236}">
                      <a16:creationId xmlns:a16="http://schemas.microsoft.com/office/drawing/2014/main" id="{AC500F7C-0180-6597-C62C-C2ADBA8DD8E7}"/>
                    </a:ext>
                  </a:extLst>
                </p:cNvPr>
                <p:cNvCxnSpPr/>
                <p:nvPr/>
              </p:nvCxnSpPr>
              <p:spPr>
                <a:xfrm flipV="1">
                  <a:off x="595993" y="1738993"/>
                  <a:ext cx="0" cy="2588078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29" name="Straight Arrow Connector 228">
                  <a:extLst>
                    <a:ext uri="{FF2B5EF4-FFF2-40B4-BE49-F238E27FC236}">
                      <a16:creationId xmlns:a16="http://schemas.microsoft.com/office/drawing/2014/main" id="{711D97FE-8E34-3D65-16CE-B9DD681B694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95993" y="4308021"/>
                  <a:ext cx="2563586" cy="0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230" name="Oval 229">
                  <a:extLst>
                    <a:ext uri="{FF2B5EF4-FFF2-40B4-BE49-F238E27FC236}">
                      <a16:creationId xmlns:a16="http://schemas.microsoft.com/office/drawing/2014/main" id="{BDD88141-BCB9-30B6-006B-E4ECAC39ECEE}"/>
                    </a:ext>
                  </a:extLst>
                </p:cNvPr>
                <p:cNvSpPr/>
                <p:nvPr/>
              </p:nvSpPr>
              <p:spPr>
                <a:xfrm>
                  <a:off x="723900" y="2099665"/>
                  <a:ext cx="89807" cy="89807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lvl1pPr>
                    <a:defRPr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>
                    <a:defRPr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>
                    <a:defRPr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>
                    <a:defRPr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>
                    <a:defRPr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>
                    <a:defRPr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>
                    <a:defRPr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>
                    <a:defRPr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>
                    <a:defRPr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endParaRPr>
                </a:p>
              </p:txBody>
            </p:sp>
            <p:sp>
              <p:nvSpPr>
                <p:cNvPr id="231" name="Oval 230">
                  <a:extLst>
                    <a:ext uri="{FF2B5EF4-FFF2-40B4-BE49-F238E27FC236}">
                      <a16:creationId xmlns:a16="http://schemas.microsoft.com/office/drawing/2014/main" id="{B0652A52-F05B-60CE-7232-B7097A297A4C}"/>
                    </a:ext>
                  </a:extLst>
                </p:cNvPr>
                <p:cNvSpPr/>
                <p:nvPr/>
              </p:nvSpPr>
              <p:spPr>
                <a:xfrm>
                  <a:off x="1597478" y="3608218"/>
                  <a:ext cx="89807" cy="89807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lvl1pPr>
                    <a:defRPr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>
                    <a:defRPr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>
                    <a:defRPr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>
                    <a:defRPr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>
                    <a:defRPr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>
                    <a:defRPr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>
                    <a:defRPr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>
                    <a:defRPr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>
                    <a:defRPr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endParaRPr>
                </a:p>
              </p:txBody>
            </p:sp>
            <p:sp>
              <p:nvSpPr>
                <p:cNvPr id="232" name="Oval 231">
                  <a:extLst>
                    <a:ext uri="{FF2B5EF4-FFF2-40B4-BE49-F238E27FC236}">
                      <a16:creationId xmlns:a16="http://schemas.microsoft.com/office/drawing/2014/main" id="{2E6C6994-18DD-3D3B-0A13-559213541DDA}"/>
                    </a:ext>
                  </a:extLst>
                </p:cNvPr>
                <p:cNvSpPr/>
                <p:nvPr/>
              </p:nvSpPr>
              <p:spPr>
                <a:xfrm>
                  <a:off x="1166132" y="2693681"/>
                  <a:ext cx="89807" cy="89807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lvl1pPr>
                    <a:defRPr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>
                    <a:defRPr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>
                    <a:defRPr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>
                    <a:defRPr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>
                    <a:defRPr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>
                    <a:defRPr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>
                    <a:defRPr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>
                    <a:defRPr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>
                    <a:defRPr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endParaRPr>
                </a:p>
              </p:txBody>
            </p:sp>
            <p:sp>
              <p:nvSpPr>
                <p:cNvPr id="233" name="Oval 232">
                  <a:extLst>
                    <a:ext uri="{FF2B5EF4-FFF2-40B4-BE49-F238E27FC236}">
                      <a16:creationId xmlns:a16="http://schemas.microsoft.com/office/drawing/2014/main" id="{AF92A885-DFEE-5DD0-76DC-8DEAEADF3E03}"/>
                    </a:ext>
                  </a:extLst>
                </p:cNvPr>
                <p:cNvSpPr/>
                <p:nvPr/>
              </p:nvSpPr>
              <p:spPr>
                <a:xfrm>
                  <a:off x="1345746" y="3815443"/>
                  <a:ext cx="89807" cy="89807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lvl1pPr>
                    <a:defRPr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>
                    <a:defRPr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>
                    <a:defRPr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>
                    <a:defRPr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>
                    <a:defRPr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>
                    <a:defRPr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>
                    <a:defRPr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>
                    <a:defRPr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>
                    <a:defRPr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endParaRPr>
                </a:p>
              </p:txBody>
            </p:sp>
            <p:sp>
              <p:nvSpPr>
                <p:cNvPr id="234" name="Oval 233">
                  <a:extLst>
                    <a:ext uri="{FF2B5EF4-FFF2-40B4-BE49-F238E27FC236}">
                      <a16:creationId xmlns:a16="http://schemas.microsoft.com/office/drawing/2014/main" id="{6DE563EF-4BE3-0ADC-BC2F-67D8FDC68D81}"/>
                    </a:ext>
                  </a:extLst>
                </p:cNvPr>
                <p:cNvSpPr/>
                <p:nvPr/>
              </p:nvSpPr>
              <p:spPr>
                <a:xfrm>
                  <a:off x="904875" y="2402614"/>
                  <a:ext cx="89807" cy="89807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lvl1pPr>
                    <a:defRPr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>
                    <a:defRPr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>
                    <a:defRPr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>
                    <a:defRPr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>
                    <a:defRPr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>
                    <a:defRPr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>
                    <a:defRPr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>
                    <a:defRPr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>
                    <a:defRPr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endParaRPr>
                </a:p>
              </p:txBody>
            </p:sp>
            <p:sp>
              <p:nvSpPr>
                <p:cNvPr id="235" name="Oval 234">
                  <a:extLst>
                    <a:ext uri="{FF2B5EF4-FFF2-40B4-BE49-F238E27FC236}">
                      <a16:creationId xmlns:a16="http://schemas.microsoft.com/office/drawing/2014/main" id="{FA77EB8E-70E4-8FEB-B30A-51DC192F0DC2}"/>
                    </a:ext>
                  </a:extLst>
                </p:cNvPr>
                <p:cNvSpPr/>
                <p:nvPr/>
              </p:nvSpPr>
              <p:spPr>
                <a:xfrm>
                  <a:off x="1300843" y="3603252"/>
                  <a:ext cx="89807" cy="89807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lvl1pPr>
                    <a:defRPr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>
                    <a:defRPr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>
                    <a:defRPr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>
                    <a:defRPr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>
                    <a:defRPr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>
                    <a:defRPr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>
                    <a:defRPr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>
                    <a:defRPr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>
                    <a:defRPr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endParaRPr>
                </a:p>
              </p:txBody>
            </p:sp>
            <p:sp>
              <p:nvSpPr>
                <p:cNvPr id="236" name="Oval 235">
                  <a:extLst>
                    <a:ext uri="{FF2B5EF4-FFF2-40B4-BE49-F238E27FC236}">
                      <a16:creationId xmlns:a16="http://schemas.microsoft.com/office/drawing/2014/main" id="{15BAA97C-FC38-2D40-177A-7468288F1EA2}"/>
                    </a:ext>
                  </a:extLst>
                </p:cNvPr>
                <p:cNvSpPr/>
                <p:nvPr/>
              </p:nvSpPr>
              <p:spPr>
                <a:xfrm>
                  <a:off x="1695450" y="3897086"/>
                  <a:ext cx="89807" cy="89807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lvl1pPr>
                    <a:defRPr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>
                    <a:defRPr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>
                    <a:defRPr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>
                    <a:defRPr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>
                    <a:defRPr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>
                    <a:defRPr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>
                    <a:defRPr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>
                    <a:defRPr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>
                    <a:defRPr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endParaRPr>
                </a:p>
              </p:txBody>
            </p:sp>
            <p:sp>
              <p:nvSpPr>
                <p:cNvPr id="237" name="Oval 236">
                  <a:extLst>
                    <a:ext uri="{FF2B5EF4-FFF2-40B4-BE49-F238E27FC236}">
                      <a16:creationId xmlns:a16="http://schemas.microsoft.com/office/drawing/2014/main" id="{46A6D0D8-466E-7103-A24A-28C4758AAF38}"/>
                    </a:ext>
                  </a:extLst>
                </p:cNvPr>
                <p:cNvSpPr/>
                <p:nvPr/>
              </p:nvSpPr>
              <p:spPr>
                <a:xfrm>
                  <a:off x="1894113" y="3660315"/>
                  <a:ext cx="89807" cy="89807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lvl1pPr>
                    <a:defRPr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>
                    <a:defRPr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>
                    <a:defRPr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>
                    <a:defRPr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>
                    <a:defRPr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>
                    <a:defRPr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>
                    <a:defRPr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>
                    <a:defRPr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>
                    <a:defRPr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endParaRPr>
                </a:p>
              </p:txBody>
            </p:sp>
            <p:sp>
              <p:nvSpPr>
                <p:cNvPr id="238" name="Oval 237">
                  <a:extLst>
                    <a:ext uri="{FF2B5EF4-FFF2-40B4-BE49-F238E27FC236}">
                      <a16:creationId xmlns:a16="http://schemas.microsoft.com/office/drawing/2014/main" id="{3C4C8B53-ED62-B3C0-2889-8B1B82B7179B}"/>
                    </a:ext>
                  </a:extLst>
                </p:cNvPr>
                <p:cNvSpPr/>
                <p:nvPr/>
              </p:nvSpPr>
              <p:spPr>
                <a:xfrm>
                  <a:off x="2019611" y="2961441"/>
                  <a:ext cx="89807" cy="89807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lvl1pPr>
                    <a:defRPr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>
                    <a:defRPr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>
                    <a:defRPr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>
                    <a:defRPr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>
                    <a:defRPr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>
                    <a:defRPr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>
                    <a:defRPr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>
                    <a:defRPr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>
                    <a:defRPr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endParaRPr>
                </a:p>
              </p:txBody>
            </p:sp>
            <p:sp>
              <p:nvSpPr>
                <p:cNvPr id="239" name="Oval 238">
                  <a:extLst>
                    <a:ext uri="{FF2B5EF4-FFF2-40B4-BE49-F238E27FC236}">
                      <a16:creationId xmlns:a16="http://schemas.microsoft.com/office/drawing/2014/main" id="{9523747A-3E7F-BC7E-C224-5C24B9A9BE46}"/>
                    </a:ext>
                  </a:extLst>
                </p:cNvPr>
                <p:cNvSpPr/>
                <p:nvPr/>
              </p:nvSpPr>
              <p:spPr>
                <a:xfrm>
                  <a:off x="2522225" y="3295691"/>
                  <a:ext cx="89807" cy="89807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lvl1pPr>
                    <a:defRPr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>
                    <a:defRPr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>
                    <a:defRPr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>
                    <a:defRPr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>
                    <a:defRPr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>
                    <a:defRPr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>
                    <a:defRPr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>
                    <a:defRPr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>
                    <a:defRPr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endParaRPr>
                </a:p>
              </p:txBody>
            </p:sp>
            <p:sp>
              <p:nvSpPr>
                <p:cNvPr id="240" name="Oval 239">
                  <a:extLst>
                    <a:ext uri="{FF2B5EF4-FFF2-40B4-BE49-F238E27FC236}">
                      <a16:creationId xmlns:a16="http://schemas.microsoft.com/office/drawing/2014/main" id="{FE16FDF5-E1C4-9855-044A-BBF8A3AA192A}"/>
                    </a:ext>
                  </a:extLst>
                </p:cNvPr>
                <p:cNvSpPr/>
                <p:nvPr/>
              </p:nvSpPr>
              <p:spPr>
                <a:xfrm>
                  <a:off x="2724148" y="3343316"/>
                  <a:ext cx="89807" cy="89807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lvl1pPr>
                    <a:defRPr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>
                    <a:defRPr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>
                    <a:defRPr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>
                    <a:defRPr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>
                    <a:defRPr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>
                    <a:defRPr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>
                    <a:defRPr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>
                    <a:defRPr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>
                    <a:defRPr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endParaRPr>
                </a:p>
              </p:txBody>
            </p:sp>
            <p:sp>
              <p:nvSpPr>
                <p:cNvPr id="241" name="Oval 240">
                  <a:extLst>
                    <a:ext uri="{FF2B5EF4-FFF2-40B4-BE49-F238E27FC236}">
                      <a16:creationId xmlns:a16="http://schemas.microsoft.com/office/drawing/2014/main" id="{874B5426-90B7-2FFA-8723-75C0C74FF80B}"/>
                    </a:ext>
                  </a:extLst>
                </p:cNvPr>
                <p:cNvSpPr/>
                <p:nvPr/>
              </p:nvSpPr>
              <p:spPr>
                <a:xfrm>
                  <a:off x="2813955" y="2938902"/>
                  <a:ext cx="89807" cy="89807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lvl1pPr>
                    <a:defRPr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>
                    <a:defRPr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>
                    <a:defRPr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>
                    <a:defRPr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>
                    <a:defRPr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>
                    <a:defRPr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>
                    <a:defRPr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>
                    <a:defRPr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>
                    <a:defRPr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endParaRPr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5" name="TextBox 39">
                    <a:extLst>
                      <a:ext uri="{FF2B5EF4-FFF2-40B4-BE49-F238E27FC236}">
                        <a16:creationId xmlns:a16="http://schemas.microsoft.com/office/drawing/2014/main" id="{8B6CA985-73C4-149C-F717-AEEBC7134D58}"/>
                      </a:ext>
                    </a:extLst>
                  </p:cNvPr>
                  <p:cNvSpPr txBox="1"/>
                  <p:nvPr/>
                </p:nvSpPr>
                <p:spPr>
                  <a:xfrm>
                    <a:off x="3429261" y="4382461"/>
                    <a:ext cx="465577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  <a:cs typeface="Roboto" panose="02000000000000000000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  <a:cs typeface="Roboto" panose="02000000000000000000" pitchFamily="2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dirty="0">
                      <a:latin typeface="Roboto" panose="02000000000000000000" pitchFamily="2" charset="0"/>
                      <a:ea typeface="Roboto" panose="02000000000000000000" pitchFamily="2" charset="0"/>
                      <a:cs typeface="Roboto" panose="02000000000000000000" pitchFamily="2" charset="0"/>
                    </a:endParaRPr>
                  </a:p>
                </p:txBody>
              </p:sp>
            </mc:Choice>
            <mc:Fallback xmlns="">
              <p:sp>
                <p:nvSpPr>
                  <p:cNvPr id="205" name="TextBox 39">
                    <a:extLst>
                      <a:ext uri="{FF2B5EF4-FFF2-40B4-BE49-F238E27FC236}">
                        <a16:creationId xmlns:a16="http://schemas.microsoft.com/office/drawing/2014/main" id="{8B6CA985-73C4-149C-F717-AEEBC7134D5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29261" y="4382461"/>
                    <a:ext cx="465577" cy="36933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6" name="TextBox 40">
                    <a:extLst>
                      <a:ext uri="{FF2B5EF4-FFF2-40B4-BE49-F238E27FC236}">
                        <a16:creationId xmlns:a16="http://schemas.microsoft.com/office/drawing/2014/main" id="{99AFB576-4BCF-51CC-E7B1-E557229264D5}"/>
                      </a:ext>
                    </a:extLst>
                  </p:cNvPr>
                  <p:cNvSpPr txBox="1"/>
                  <p:nvPr/>
                </p:nvSpPr>
                <p:spPr>
                  <a:xfrm>
                    <a:off x="715522" y="1647817"/>
                    <a:ext cx="470898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  <a:cs typeface="Roboto" panose="02000000000000000000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  <a:cs typeface="Roboto" panose="02000000000000000000" pitchFamily="2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dirty="0">
                      <a:latin typeface="Roboto" panose="02000000000000000000" pitchFamily="2" charset="0"/>
                      <a:ea typeface="Roboto" panose="02000000000000000000" pitchFamily="2" charset="0"/>
                      <a:cs typeface="Roboto" panose="02000000000000000000" pitchFamily="2" charset="0"/>
                    </a:endParaRPr>
                  </a:p>
                </p:txBody>
              </p:sp>
            </mc:Choice>
            <mc:Fallback xmlns="">
              <p:sp>
                <p:nvSpPr>
                  <p:cNvPr id="206" name="TextBox 40">
                    <a:extLst>
                      <a:ext uri="{FF2B5EF4-FFF2-40B4-BE49-F238E27FC236}">
                        <a16:creationId xmlns:a16="http://schemas.microsoft.com/office/drawing/2014/main" id="{99AFB576-4BCF-51CC-E7B1-E557229264D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15522" y="1647817"/>
                    <a:ext cx="470898" cy="36933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07" name="Oval 206">
                <a:extLst>
                  <a:ext uri="{FF2B5EF4-FFF2-40B4-BE49-F238E27FC236}">
                    <a16:creationId xmlns:a16="http://schemas.microsoft.com/office/drawing/2014/main" id="{7D1F8604-26F3-A852-4E91-53AA8E4D6949}"/>
                  </a:ext>
                </a:extLst>
              </p:cNvPr>
              <p:cNvSpPr/>
              <p:nvPr/>
            </p:nvSpPr>
            <p:spPr>
              <a:xfrm>
                <a:off x="2386776" y="2842254"/>
                <a:ext cx="89807" cy="89807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lvl1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  <p:sp>
            <p:nvSpPr>
              <p:cNvPr id="208" name="Oval 207">
                <a:extLst>
                  <a:ext uri="{FF2B5EF4-FFF2-40B4-BE49-F238E27FC236}">
                    <a16:creationId xmlns:a16="http://schemas.microsoft.com/office/drawing/2014/main" id="{06487332-E98D-EE52-4EBC-C4867EA88D0B}"/>
                  </a:ext>
                </a:extLst>
              </p:cNvPr>
              <p:cNvSpPr/>
              <p:nvPr/>
            </p:nvSpPr>
            <p:spPr>
              <a:xfrm>
                <a:off x="2888482" y="2821055"/>
                <a:ext cx="89807" cy="89807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lvl1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  <p:sp>
            <p:nvSpPr>
              <p:cNvPr id="209" name="Oval 208">
                <a:extLst>
                  <a:ext uri="{FF2B5EF4-FFF2-40B4-BE49-F238E27FC236}">
                    <a16:creationId xmlns:a16="http://schemas.microsoft.com/office/drawing/2014/main" id="{E49843FE-0CBC-339B-622B-DA97D9EDDC66}"/>
                  </a:ext>
                </a:extLst>
              </p:cNvPr>
              <p:cNvSpPr/>
              <p:nvPr/>
            </p:nvSpPr>
            <p:spPr>
              <a:xfrm>
                <a:off x="2978289" y="2416641"/>
                <a:ext cx="89807" cy="89807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lvl1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  <p:sp>
            <p:nvSpPr>
              <p:cNvPr id="210" name="Oval 209">
                <a:extLst>
                  <a:ext uri="{FF2B5EF4-FFF2-40B4-BE49-F238E27FC236}">
                    <a16:creationId xmlns:a16="http://schemas.microsoft.com/office/drawing/2014/main" id="{C4E52114-C6B8-E363-D4DA-4655A2CA73E6}"/>
                  </a:ext>
                </a:extLst>
              </p:cNvPr>
              <p:cNvSpPr/>
              <p:nvPr/>
            </p:nvSpPr>
            <p:spPr>
              <a:xfrm>
                <a:off x="2030270" y="2283201"/>
                <a:ext cx="89807" cy="89807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lvl1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  <p:sp>
            <p:nvSpPr>
              <p:cNvPr id="211" name="Oval 210">
                <a:extLst>
                  <a:ext uri="{FF2B5EF4-FFF2-40B4-BE49-F238E27FC236}">
                    <a16:creationId xmlns:a16="http://schemas.microsoft.com/office/drawing/2014/main" id="{F2795564-2CCD-F5EA-EB41-A348AFD25BBD}"/>
                  </a:ext>
                </a:extLst>
              </p:cNvPr>
              <p:cNvSpPr/>
              <p:nvPr/>
            </p:nvSpPr>
            <p:spPr>
              <a:xfrm>
                <a:off x="2286170" y="2301329"/>
                <a:ext cx="89807" cy="89807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lvl1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  <p:sp>
            <p:nvSpPr>
              <p:cNvPr id="212" name="Oval 211">
                <a:extLst>
                  <a:ext uri="{FF2B5EF4-FFF2-40B4-BE49-F238E27FC236}">
                    <a16:creationId xmlns:a16="http://schemas.microsoft.com/office/drawing/2014/main" id="{55A32A97-C7AE-5F41-43C9-282864017548}"/>
                  </a:ext>
                </a:extLst>
              </p:cNvPr>
              <p:cNvSpPr/>
              <p:nvPr/>
            </p:nvSpPr>
            <p:spPr>
              <a:xfrm>
                <a:off x="2490821" y="2392374"/>
                <a:ext cx="89807" cy="89807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lvl1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  <p:sp>
            <p:nvSpPr>
              <p:cNvPr id="213" name="Oval 212">
                <a:extLst>
                  <a:ext uri="{FF2B5EF4-FFF2-40B4-BE49-F238E27FC236}">
                    <a16:creationId xmlns:a16="http://schemas.microsoft.com/office/drawing/2014/main" id="{32EF1885-8262-F02C-028E-8C88DE28E1D6}"/>
                  </a:ext>
                </a:extLst>
              </p:cNvPr>
              <p:cNvSpPr/>
              <p:nvPr/>
            </p:nvSpPr>
            <p:spPr>
              <a:xfrm>
                <a:off x="1266613" y="3260736"/>
                <a:ext cx="89807" cy="89807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lvl1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  <p:sp>
            <p:nvSpPr>
              <p:cNvPr id="214" name="Oval 213">
                <a:extLst>
                  <a:ext uri="{FF2B5EF4-FFF2-40B4-BE49-F238E27FC236}">
                    <a16:creationId xmlns:a16="http://schemas.microsoft.com/office/drawing/2014/main" id="{7FEA6E59-C730-BDC2-F8B9-CD719C688C9B}"/>
                  </a:ext>
                </a:extLst>
              </p:cNvPr>
              <p:cNvSpPr/>
              <p:nvPr/>
            </p:nvSpPr>
            <p:spPr>
              <a:xfrm>
                <a:off x="1296172" y="2818333"/>
                <a:ext cx="89807" cy="89807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lvl1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  <p:sp>
            <p:nvSpPr>
              <p:cNvPr id="215" name="Oval 214">
                <a:extLst>
                  <a:ext uri="{FF2B5EF4-FFF2-40B4-BE49-F238E27FC236}">
                    <a16:creationId xmlns:a16="http://schemas.microsoft.com/office/drawing/2014/main" id="{F452DFA7-532C-46E5-8837-5825C598FD6F}"/>
                  </a:ext>
                </a:extLst>
              </p:cNvPr>
              <p:cNvSpPr/>
              <p:nvPr/>
            </p:nvSpPr>
            <p:spPr>
              <a:xfrm>
                <a:off x="1669284" y="3278283"/>
                <a:ext cx="89807" cy="89807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lvl1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  <p:sp>
            <p:nvSpPr>
              <p:cNvPr id="216" name="Oval 215">
                <a:extLst>
                  <a:ext uri="{FF2B5EF4-FFF2-40B4-BE49-F238E27FC236}">
                    <a16:creationId xmlns:a16="http://schemas.microsoft.com/office/drawing/2014/main" id="{728C1F30-25DF-BE98-0289-9566AA63400D}"/>
                  </a:ext>
                </a:extLst>
              </p:cNvPr>
              <p:cNvSpPr/>
              <p:nvPr/>
            </p:nvSpPr>
            <p:spPr>
              <a:xfrm>
                <a:off x="2090973" y="2997257"/>
                <a:ext cx="89807" cy="89807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lvl1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  <p:sp>
            <p:nvSpPr>
              <p:cNvPr id="217" name="Oval 216">
                <a:extLst>
                  <a:ext uri="{FF2B5EF4-FFF2-40B4-BE49-F238E27FC236}">
                    <a16:creationId xmlns:a16="http://schemas.microsoft.com/office/drawing/2014/main" id="{76AFE74D-98FB-6303-677F-8AE88B26AC64}"/>
                  </a:ext>
                </a:extLst>
              </p:cNvPr>
              <p:cNvSpPr/>
              <p:nvPr/>
            </p:nvSpPr>
            <p:spPr>
              <a:xfrm>
                <a:off x="1625260" y="2090530"/>
                <a:ext cx="89807" cy="89807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lvl1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  <p:sp>
            <p:nvSpPr>
              <p:cNvPr id="218" name="Oval 217">
                <a:extLst>
                  <a:ext uri="{FF2B5EF4-FFF2-40B4-BE49-F238E27FC236}">
                    <a16:creationId xmlns:a16="http://schemas.microsoft.com/office/drawing/2014/main" id="{E1201567-CFE4-CE52-1BA3-93003B78112A}"/>
                  </a:ext>
                </a:extLst>
              </p:cNvPr>
              <p:cNvSpPr/>
              <p:nvPr/>
            </p:nvSpPr>
            <p:spPr>
              <a:xfrm>
                <a:off x="3120274" y="3851212"/>
                <a:ext cx="89807" cy="89807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lvl1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  <p:sp>
            <p:nvSpPr>
              <p:cNvPr id="219" name="Oval 218">
                <a:extLst>
                  <a:ext uri="{FF2B5EF4-FFF2-40B4-BE49-F238E27FC236}">
                    <a16:creationId xmlns:a16="http://schemas.microsoft.com/office/drawing/2014/main" id="{7FCB1134-2793-0976-5712-73CC883241F6}"/>
                  </a:ext>
                </a:extLst>
              </p:cNvPr>
              <p:cNvSpPr/>
              <p:nvPr/>
            </p:nvSpPr>
            <p:spPr>
              <a:xfrm>
                <a:off x="2905866" y="3993120"/>
                <a:ext cx="89807" cy="89807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lvl1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  <p:sp>
            <p:nvSpPr>
              <p:cNvPr id="220" name="Oval 219">
                <a:extLst>
                  <a:ext uri="{FF2B5EF4-FFF2-40B4-BE49-F238E27FC236}">
                    <a16:creationId xmlns:a16="http://schemas.microsoft.com/office/drawing/2014/main" id="{6E35222C-5623-68EF-5317-164D19013701}"/>
                  </a:ext>
                </a:extLst>
              </p:cNvPr>
              <p:cNvSpPr/>
              <p:nvPr/>
            </p:nvSpPr>
            <p:spPr>
              <a:xfrm>
                <a:off x="2860963" y="3662941"/>
                <a:ext cx="89807" cy="89807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lvl1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  <p:sp>
            <p:nvSpPr>
              <p:cNvPr id="221" name="Oval 220">
                <a:extLst>
                  <a:ext uri="{FF2B5EF4-FFF2-40B4-BE49-F238E27FC236}">
                    <a16:creationId xmlns:a16="http://schemas.microsoft.com/office/drawing/2014/main" id="{7D20032A-4EB4-9F78-65F2-0B2E954D8EBF}"/>
                  </a:ext>
                </a:extLst>
              </p:cNvPr>
              <p:cNvSpPr/>
              <p:nvPr/>
            </p:nvSpPr>
            <p:spPr>
              <a:xfrm>
                <a:off x="3255570" y="4074763"/>
                <a:ext cx="89807" cy="89807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lvl1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  <p:sp>
            <p:nvSpPr>
              <p:cNvPr id="222" name="Oval 221">
                <a:extLst>
                  <a:ext uri="{FF2B5EF4-FFF2-40B4-BE49-F238E27FC236}">
                    <a16:creationId xmlns:a16="http://schemas.microsoft.com/office/drawing/2014/main" id="{B7592A91-3BBA-A410-CDAB-556AC97754FF}"/>
                  </a:ext>
                </a:extLst>
              </p:cNvPr>
              <p:cNvSpPr/>
              <p:nvPr/>
            </p:nvSpPr>
            <p:spPr>
              <a:xfrm>
                <a:off x="3454233" y="3739671"/>
                <a:ext cx="89807" cy="89807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lvl1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  <p:sp>
            <p:nvSpPr>
              <p:cNvPr id="223" name="Oval 222">
                <a:extLst>
                  <a:ext uri="{FF2B5EF4-FFF2-40B4-BE49-F238E27FC236}">
                    <a16:creationId xmlns:a16="http://schemas.microsoft.com/office/drawing/2014/main" id="{56E921F6-A015-EA7D-616F-E702D19EF9F4}"/>
                  </a:ext>
                </a:extLst>
              </p:cNvPr>
              <p:cNvSpPr/>
              <p:nvPr/>
            </p:nvSpPr>
            <p:spPr>
              <a:xfrm>
                <a:off x="3066384" y="3087086"/>
                <a:ext cx="89807" cy="89807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lvl1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  <p:sp>
            <p:nvSpPr>
              <p:cNvPr id="224" name="Oval 223">
                <a:extLst>
                  <a:ext uri="{FF2B5EF4-FFF2-40B4-BE49-F238E27FC236}">
                    <a16:creationId xmlns:a16="http://schemas.microsoft.com/office/drawing/2014/main" id="{CBA2B04A-37D1-19ED-3096-5CE73EB95C00}"/>
                  </a:ext>
                </a:extLst>
              </p:cNvPr>
              <p:cNvSpPr/>
              <p:nvPr/>
            </p:nvSpPr>
            <p:spPr>
              <a:xfrm>
                <a:off x="2549665" y="3896987"/>
                <a:ext cx="89807" cy="89807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lvl1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  <p:sp>
            <p:nvSpPr>
              <p:cNvPr id="225" name="Oval 224">
                <a:extLst>
                  <a:ext uri="{FF2B5EF4-FFF2-40B4-BE49-F238E27FC236}">
                    <a16:creationId xmlns:a16="http://schemas.microsoft.com/office/drawing/2014/main" id="{21BFD608-4BF0-7ED9-50BE-EAB41EEEE5AD}"/>
                  </a:ext>
                </a:extLst>
              </p:cNvPr>
              <p:cNvSpPr/>
              <p:nvPr/>
            </p:nvSpPr>
            <p:spPr>
              <a:xfrm>
                <a:off x="2253030" y="3220138"/>
                <a:ext cx="89807" cy="89807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lvl1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  <p:sp>
            <p:nvSpPr>
              <p:cNvPr id="226" name="Oval 225">
                <a:extLst>
                  <a:ext uri="{FF2B5EF4-FFF2-40B4-BE49-F238E27FC236}">
                    <a16:creationId xmlns:a16="http://schemas.microsoft.com/office/drawing/2014/main" id="{1BB63A5E-9814-AE5F-FE20-93D584D3B203}"/>
                  </a:ext>
                </a:extLst>
              </p:cNvPr>
              <p:cNvSpPr/>
              <p:nvPr/>
            </p:nvSpPr>
            <p:spPr>
              <a:xfrm>
                <a:off x="2714492" y="2949799"/>
                <a:ext cx="89807" cy="89807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lvl1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  <p:sp>
            <p:nvSpPr>
              <p:cNvPr id="227" name="Oval 226">
                <a:extLst>
                  <a:ext uri="{FF2B5EF4-FFF2-40B4-BE49-F238E27FC236}">
                    <a16:creationId xmlns:a16="http://schemas.microsoft.com/office/drawing/2014/main" id="{85C15B59-3EB2-FE51-B647-3B76F98EA9F9}"/>
                  </a:ext>
                </a:extLst>
              </p:cNvPr>
              <p:cNvSpPr/>
              <p:nvPr/>
            </p:nvSpPr>
            <p:spPr>
              <a:xfrm>
                <a:off x="2841867" y="3276524"/>
                <a:ext cx="89807" cy="89807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lvl1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</p:grpSp>
        <p:sp>
          <p:nvSpPr>
            <p:cNvPr id="195" name="Oval 194">
              <a:extLst>
                <a:ext uri="{FF2B5EF4-FFF2-40B4-BE49-F238E27FC236}">
                  <a16:creationId xmlns:a16="http://schemas.microsoft.com/office/drawing/2014/main" id="{49BEBBC1-17ED-2AC9-112C-4A9417E87993}"/>
                </a:ext>
              </a:extLst>
            </p:cNvPr>
            <p:cNvSpPr/>
            <p:nvPr/>
          </p:nvSpPr>
          <p:spPr>
            <a:xfrm>
              <a:off x="1787492" y="2242930"/>
              <a:ext cx="89807" cy="8980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196" name="Oval 195">
              <a:extLst>
                <a:ext uri="{FF2B5EF4-FFF2-40B4-BE49-F238E27FC236}">
                  <a16:creationId xmlns:a16="http://schemas.microsoft.com/office/drawing/2014/main" id="{299E47DD-828E-CD60-5DA4-E7897F534177}"/>
                </a:ext>
              </a:extLst>
            </p:cNvPr>
            <p:cNvSpPr/>
            <p:nvPr/>
          </p:nvSpPr>
          <p:spPr>
            <a:xfrm>
              <a:off x="1492523" y="1888968"/>
              <a:ext cx="89807" cy="8980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197" name="Oval 196">
              <a:extLst>
                <a:ext uri="{FF2B5EF4-FFF2-40B4-BE49-F238E27FC236}">
                  <a16:creationId xmlns:a16="http://schemas.microsoft.com/office/drawing/2014/main" id="{3748D7A9-6A8B-04FF-91DF-C10833E4399B}"/>
                </a:ext>
              </a:extLst>
            </p:cNvPr>
            <p:cNvSpPr/>
            <p:nvPr/>
          </p:nvSpPr>
          <p:spPr>
            <a:xfrm>
              <a:off x="1470357" y="3747314"/>
              <a:ext cx="89807" cy="8980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198" name="Oval 197">
              <a:extLst>
                <a:ext uri="{FF2B5EF4-FFF2-40B4-BE49-F238E27FC236}">
                  <a16:creationId xmlns:a16="http://schemas.microsoft.com/office/drawing/2014/main" id="{DB2BA1EA-8B05-14DA-E868-1C721E05325E}"/>
                </a:ext>
              </a:extLst>
            </p:cNvPr>
            <p:cNvSpPr/>
            <p:nvPr/>
          </p:nvSpPr>
          <p:spPr>
            <a:xfrm>
              <a:off x="3469507" y="3264064"/>
              <a:ext cx="89807" cy="8980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199" name="Oval 198">
              <a:extLst>
                <a:ext uri="{FF2B5EF4-FFF2-40B4-BE49-F238E27FC236}">
                  <a16:creationId xmlns:a16="http://schemas.microsoft.com/office/drawing/2014/main" id="{3A0F98E1-80D5-A39E-AD27-2F3A0D0E9220}"/>
                </a:ext>
              </a:extLst>
            </p:cNvPr>
            <p:cNvSpPr/>
            <p:nvPr/>
          </p:nvSpPr>
          <p:spPr>
            <a:xfrm>
              <a:off x="3213867" y="2762620"/>
              <a:ext cx="89807" cy="8980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201" name="Oval 200">
              <a:extLst>
                <a:ext uri="{FF2B5EF4-FFF2-40B4-BE49-F238E27FC236}">
                  <a16:creationId xmlns:a16="http://schemas.microsoft.com/office/drawing/2014/main" id="{C24C41CD-8468-8DEF-4DEE-4581B180811D}"/>
                </a:ext>
              </a:extLst>
            </p:cNvPr>
            <p:cNvSpPr/>
            <p:nvPr/>
          </p:nvSpPr>
          <p:spPr>
            <a:xfrm>
              <a:off x="2447011" y="3410108"/>
              <a:ext cx="89807" cy="8980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202" name="Oval 201">
              <a:extLst>
                <a:ext uri="{FF2B5EF4-FFF2-40B4-BE49-F238E27FC236}">
                  <a16:creationId xmlns:a16="http://schemas.microsoft.com/office/drawing/2014/main" id="{76513663-465C-8BA0-2493-40BAF9E16248}"/>
                </a:ext>
              </a:extLst>
            </p:cNvPr>
            <p:cNvSpPr/>
            <p:nvPr/>
          </p:nvSpPr>
          <p:spPr>
            <a:xfrm>
              <a:off x="2082940" y="2575288"/>
              <a:ext cx="89807" cy="8980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203" name="Oval 202">
              <a:extLst>
                <a:ext uri="{FF2B5EF4-FFF2-40B4-BE49-F238E27FC236}">
                  <a16:creationId xmlns:a16="http://schemas.microsoft.com/office/drawing/2014/main" id="{FCAC904B-8BF5-8B29-BBCD-B63D497B7E5B}"/>
                </a:ext>
              </a:extLst>
            </p:cNvPr>
            <p:cNvSpPr/>
            <p:nvPr/>
          </p:nvSpPr>
          <p:spPr>
            <a:xfrm>
              <a:off x="2664157" y="2597034"/>
              <a:ext cx="89807" cy="8980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</p:grpSp>
      <p:sp>
        <p:nvSpPr>
          <p:cNvPr id="245" name="Freeform 244">
            <a:extLst>
              <a:ext uri="{FF2B5EF4-FFF2-40B4-BE49-F238E27FC236}">
                <a16:creationId xmlns:a16="http://schemas.microsoft.com/office/drawing/2014/main" id="{82E1844D-BFCA-B442-D4F9-612EB8865A27}"/>
              </a:ext>
            </a:extLst>
          </p:cNvPr>
          <p:cNvSpPr/>
          <p:nvPr/>
        </p:nvSpPr>
        <p:spPr>
          <a:xfrm>
            <a:off x="9246637" y="1772816"/>
            <a:ext cx="2006081" cy="2234696"/>
          </a:xfrm>
          <a:custGeom>
            <a:avLst/>
            <a:gdLst>
              <a:gd name="connsiteX0" fmla="*/ 0 w 2006081"/>
              <a:gd name="connsiteY0" fmla="*/ 0 h 2234696"/>
              <a:gd name="connsiteX1" fmla="*/ 382555 w 2006081"/>
              <a:gd name="connsiteY1" fmla="*/ 643813 h 2234696"/>
              <a:gd name="connsiteX2" fmla="*/ 690465 w 2006081"/>
              <a:gd name="connsiteY2" fmla="*/ 821094 h 2234696"/>
              <a:gd name="connsiteX3" fmla="*/ 391885 w 2006081"/>
              <a:gd name="connsiteY3" fmla="*/ 1418253 h 2234696"/>
              <a:gd name="connsiteX4" fmla="*/ 923730 w 2006081"/>
              <a:gd name="connsiteY4" fmla="*/ 1847462 h 2234696"/>
              <a:gd name="connsiteX5" fmla="*/ 1166326 w 2006081"/>
              <a:gd name="connsiteY5" fmla="*/ 1492898 h 2234696"/>
              <a:gd name="connsiteX6" fmla="*/ 1334277 w 2006081"/>
              <a:gd name="connsiteY6" fmla="*/ 1408923 h 2234696"/>
              <a:gd name="connsiteX7" fmla="*/ 1427583 w 2006081"/>
              <a:gd name="connsiteY7" fmla="*/ 1894115 h 2234696"/>
              <a:gd name="connsiteX8" fmla="*/ 1520890 w 2006081"/>
              <a:gd name="connsiteY8" fmla="*/ 2220686 h 2234696"/>
              <a:gd name="connsiteX9" fmla="*/ 1791477 w 2006081"/>
              <a:gd name="connsiteY9" fmla="*/ 2108719 h 2234696"/>
              <a:gd name="connsiteX10" fmla="*/ 2006081 w 2006081"/>
              <a:gd name="connsiteY10" fmla="*/ 1520890 h 2234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006081" h="2234696">
                <a:moveTo>
                  <a:pt x="0" y="0"/>
                </a:moveTo>
                <a:cubicBezTo>
                  <a:pt x="133739" y="253482"/>
                  <a:pt x="267478" y="506964"/>
                  <a:pt x="382555" y="643813"/>
                </a:cubicBezTo>
                <a:cubicBezTo>
                  <a:pt x="497632" y="780662"/>
                  <a:pt x="688910" y="692021"/>
                  <a:pt x="690465" y="821094"/>
                </a:cubicBezTo>
                <a:cubicBezTo>
                  <a:pt x="692020" y="950167"/>
                  <a:pt x="353008" y="1247192"/>
                  <a:pt x="391885" y="1418253"/>
                </a:cubicBezTo>
                <a:cubicBezTo>
                  <a:pt x="430762" y="1589314"/>
                  <a:pt x="794657" y="1835021"/>
                  <a:pt x="923730" y="1847462"/>
                </a:cubicBezTo>
                <a:cubicBezTo>
                  <a:pt x="1052803" y="1859903"/>
                  <a:pt x="1097902" y="1565988"/>
                  <a:pt x="1166326" y="1492898"/>
                </a:cubicBezTo>
                <a:cubicBezTo>
                  <a:pt x="1234750" y="1419808"/>
                  <a:pt x="1290734" y="1342054"/>
                  <a:pt x="1334277" y="1408923"/>
                </a:cubicBezTo>
                <a:cubicBezTo>
                  <a:pt x="1377820" y="1475792"/>
                  <a:pt x="1396481" y="1758821"/>
                  <a:pt x="1427583" y="1894115"/>
                </a:cubicBezTo>
                <a:cubicBezTo>
                  <a:pt x="1458685" y="2029409"/>
                  <a:pt x="1460241" y="2184919"/>
                  <a:pt x="1520890" y="2220686"/>
                </a:cubicBezTo>
                <a:cubicBezTo>
                  <a:pt x="1581539" y="2256453"/>
                  <a:pt x="1710612" y="2225352"/>
                  <a:pt x="1791477" y="2108719"/>
                </a:cubicBezTo>
                <a:cubicBezTo>
                  <a:pt x="1872342" y="1992086"/>
                  <a:pt x="1939211" y="1756488"/>
                  <a:pt x="2006081" y="1520890"/>
                </a:cubicBezTo>
              </a:path>
            </a:pathLst>
          </a:cu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227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50" grpId="0" animBg="1"/>
      <p:bldP spid="245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3C8D3508-5FCC-A18A-B3DF-07B256846D51}"/>
              </a:ext>
            </a:extLst>
          </p:cNvPr>
          <p:cNvSpPr/>
          <p:nvPr/>
        </p:nvSpPr>
        <p:spPr>
          <a:xfrm>
            <a:off x="2384089" y="2239229"/>
            <a:ext cx="7423391" cy="90678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All Data Set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D390BF-E716-FFCD-CAF9-7E2B6AC5C3FF}"/>
              </a:ext>
            </a:extLst>
          </p:cNvPr>
          <p:cNvSpPr txBox="1">
            <a:spLocks/>
          </p:cNvSpPr>
          <p:nvPr/>
        </p:nvSpPr>
        <p:spPr>
          <a:xfrm>
            <a:off x="1316859" y="389852"/>
            <a:ext cx="9607395" cy="112471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b="1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How to Overcome Overfitting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FDF00C1-7A31-D15C-2709-F5D2E2B759C1}"/>
              </a:ext>
            </a:extLst>
          </p:cNvPr>
          <p:cNvSpPr txBox="1">
            <a:spLocks/>
          </p:cNvSpPr>
          <p:nvPr/>
        </p:nvSpPr>
        <p:spPr>
          <a:xfrm>
            <a:off x="768096" y="1714500"/>
            <a:ext cx="7290055" cy="1399554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Train/Test Data Split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7B705FB-200B-A331-F84C-783D223A95B4}"/>
              </a:ext>
            </a:extLst>
          </p:cNvPr>
          <p:cNvSpPr/>
          <p:nvPr/>
        </p:nvSpPr>
        <p:spPr>
          <a:xfrm>
            <a:off x="2384090" y="2226197"/>
            <a:ext cx="5349240" cy="90678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Training Data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6CC4846-1B57-DE5D-4541-F099F6CC7B48}"/>
              </a:ext>
            </a:extLst>
          </p:cNvPr>
          <p:cNvSpPr/>
          <p:nvPr/>
        </p:nvSpPr>
        <p:spPr>
          <a:xfrm>
            <a:off x="7733330" y="2226197"/>
            <a:ext cx="2074164" cy="90678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Test Data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2EEFF5D-8E29-4C07-809D-6F44412D8EFB}"/>
              </a:ext>
            </a:extLst>
          </p:cNvPr>
          <p:cNvCxnSpPr>
            <a:cxnSpLocks/>
          </p:cNvCxnSpPr>
          <p:nvPr/>
        </p:nvCxnSpPr>
        <p:spPr>
          <a:xfrm>
            <a:off x="3141985" y="5892520"/>
            <a:ext cx="348867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13FC59A-9FE5-CEAE-032F-44F8A6F3339B}"/>
              </a:ext>
            </a:extLst>
          </p:cNvPr>
          <p:cNvSpPr txBox="1"/>
          <p:nvPr/>
        </p:nvSpPr>
        <p:spPr>
          <a:xfrm>
            <a:off x="6202680" y="5892520"/>
            <a:ext cx="2029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Model Complexity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A10BB89-24F3-E4A8-4CB8-CCA289EE30A5}"/>
              </a:ext>
            </a:extLst>
          </p:cNvPr>
          <p:cNvCxnSpPr>
            <a:cxnSpLocks/>
          </p:cNvCxnSpPr>
          <p:nvPr/>
        </p:nvCxnSpPr>
        <p:spPr>
          <a:xfrm flipV="1">
            <a:off x="3141985" y="3971575"/>
            <a:ext cx="0" cy="192094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989D32F-23B4-12F2-7AEC-6D8822FD9A51}"/>
              </a:ext>
            </a:extLst>
          </p:cNvPr>
          <p:cNvSpPr txBox="1"/>
          <p:nvPr/>
        </p:nvSpPr>
        <p:spPr>
          <a:xfrm>
            <a:off x="2226599" y="3790823"/>
            <a:ext cx="871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Error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439ABDA1-A8C1-978A-CDDA-11F49FB2C3FE}"/>
              </a:ext>
            </a:extLst>
          </p:cNvPr>
          <p:cNvSpPr/>
          <p:nvPr/>
        </p:nvSpPr>
        <p:spPr>
          <a:xfrm>
            <a:off x="3568182" y="4093495"/>
            <a:ext cx="2316479" cy="1450848"/>
          </a:xfrm>
          <a:custGeom>
            <a:avLst/>
            <a:gdLst>
              <a:gd name="connsiteX0" fmla="*/ 0 w 2446020"/>
              <a:gd name="connsiteY0" fmla="*/ 0 h 1563077"/>
              <a:gd name="connsiteX1" fmla="*/ 617220 w 2446020"/>
              <a:gd name="connsiteY1" fmla="*/ 1562100 h 1563077"/>
              <a:gd name="connsiteX2" fmla="*/ 2446020 w 2446020"/>
              <a:gd name="connsiteY2" fmla="*/ 228600 h 1563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46020" h="1563077">
                <a:moveTo>
                  <a:pt x="0" y="0"/>
                </a:moveTo>
                <a:cubicBezTo>
                  <a:pt x="104775" y="762000"/>
                  <a:pt x="209550" y="1524000"/>
                  <a:pt x="617220" y="1562100"/>
                </a:cubicBezTo>
                <a:cubicBezTo>
                  <a:pt x="1024890" y="1600200"/>
                  <a:pt x="2068830" y="513080"/>
                  <a:pt x="2446020" y="228600"/>
                </a:cubicBezTo>
              </a:path>
            </a:pathLst>
          </a:custGeom>
          <a:noFill/>
          <a:ln w="28575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4EB30EDF-6EA3-0D94-B807-ECD2CEF02F22}"/>
              </a:ext>
            </a:extLst>
          </p:cNvPr>
          <p:cNvSpPr/>
          <p:nvPr/>
        </p:nvSpPr>
        <p:spPr>
          <a:xfrm>
            <a:off x="3500856" y="4093495"/>
            <a:ext cx="2595136" cy="1735116"/>
          </a:xfrm>
          <a:custGeom>
            <a:avLst/>
            <a:gdLst>
              <a:gd name="connsiteX0" fmla="*/ 6365 w 2383805"/>
              <a:gd name="connsiteY0" fmla="*/ 0 h 1735116"/>
              <a:gd name="connsiteX1" fmla="*/ 143525 w 2383805"/>
              <a:gd name="connsiteY1" fmla="*/ 1310640 h 1735116"/>
              <a:gd name="connsiteX2" fmla="*/ 974105 w 2383805"/>
              <a:gd name="connsiteY2" fmla="*/ 1684020 h 1735116"/>
              <a:gd name="connsiteX3" fmla="*/ 2383805 w 2383805"/>
              <a:gd name="connsiteY3" fmla="*/ 1722120 h 1735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83805" h="1735116">
                <a:moveTo>
                  <a:pt x="6365" y="0"/>
                </a:moveTo>
                <a:cubicBezTo>
                  <a:pt x="-5700" y="514985"/>
                  <a:pt x="-17765" y="1029970"/>
                  <a:pt x="143525" y="1310640"/>
                </a:cubicBezTo>
                <a:cubicBezTo>
                  <a:pt x="304815" y="1591310"/>
                  <a:pt x="600725" y="1615440"/>
                  <a:pt x="974105" y="1684020"/>
                </a:cubicBezTo>
                <a:cubicBezTo>
                  <a:pt x="1347485" y="1752600"/>
                  <a:pt x="1865645" y="1737360"/>
                  <a:pt x="2383805" y="1722120"/>
                </a:cubicBezTo>
              </a:path>
            </a:pathLst>
          </a:cu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DF47CEE-CDBE-4236-C89D-9154B2B4874A}"/>
              </a:ext>
            </a:extLst>
          </p:cNvPr>
          <p:cNvSpPr txBox="1"/>
          <p:nvPr/>
        </p:nvSpPr>
        <p:spPr>
          <a:xfrm>
            <a:off x="8226614" y="4449586"/>
            <a:ext cx="1580882" cy="369332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Training Error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0D9CDF-8D29-7352-F698-042516773B40}"/>
              </a:ext>
            </a:extLst>
          </p:cNvPr>
          <p:cNvSpPr txBox="1"/>
          <p:nvPr/>
        </p:nvSpPr>
        <p:spPr>
          <a:xfrm>
            <a:off x="8226613" y="4826014"/>
            <a:ext cx="1580881" cy="369332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Test Error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4FB811-6742-8B66-B873-91550E332323}"/>
              </a:ext>
            </a:extLst>
          </p:cNvPr>
          <p:cNvSpPr txBox="1"/>
          <p:nvPr/>
        </p:nvSpPr>
        <p:spPr>
          <a:xfrm>
            <a:off x="9411441" y="6491782"/>
            <a:ext cx="2780559" cy="36933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Error = Actual - Predicted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1745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/>
      <p:bldP spid="11" grpId="0"/>
      <p:bldP spid="12" grpId="0" animBg="1"/>
      <p:bldP spid="13" grpId="0" animBg="1"/>
      <p:bldP spid="14" grpId="0" animBg="1"/>
      <p:bldP spid="15" grpId="0" animBg="1"/>
      <p:bldP spid="5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D390BF-E716-FFCD-CAF9-7E2B6AC5C3FF}"/>
              </a:ext>
            </a:extLst>
          </p:cNvPr>
          <p:cNvSpPr txBox="1">
            <a:spLocks/>
          </p:cNvSpPr>
          <p:nvPr/>
        </p:nvSpPr>
        <p:spPr>
          <a:xfrm>
            <a:off x="1316859" y="389852"/>
            <a:ext cx="9607395" cy="112471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b="1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How to Overcome Overfitting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FDF00C1-7A31-D15C-2709-F5D2E2B759C1}"/>
              </a:ext>
            </a:extLst>
          </p:cNvPr>
          <p:cNvSpPr txBox="1">
            <a:spLocks/>
          </p:cNvSpPr>
          <p:nvPr/>
        </p:nvSpPr>
        <p:spPr>
          <a:xfrm>
            <a:off x="768096" y="1714500"/>
            <a:ext cx="7290055" cy="1399554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K-Fold Cross-Validation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1CEA827-9636-E72B-7E4E-827C4C461E31}"/>
              </a:ext>
            </a:extLst>
          </p:cNvPr>
          <p:cNvSpPr/>
          <p:nvPr/>
        </p:nvSpPr>
        <p:spPr>
          <a:xfrm>
            <a:off x="887911" y="2508779"/>
            <a:ext cx="4788280" cy="600188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All Train Data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DD84582-941D-4E43-FD9F-E614D0C9A8E3}"/>
              </a:ext>
            </a:extLst>
          </p:cNvPr>
          <p:cNvSpPr/>
          <p:nvPr/>
        </p:nvSpPr>
        <p:spPr>
          <a:xfrm>
            <a:off x="4712553" y="2500759"/>
            <a:ext cx="958267" cy="610361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Validation Data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F180254-A4C0-A50E-816B-95DB9C720B50}"/>
              </a:ext>
            </a:extLst>
          </p:cNvPr>
          <p:cNvSpPr/>
          <p:nvPr/>
        </p:nvSpPr>
        <p:spPr>
          <a:xfrm>
            <a:off x="883465" y="2504791"/>
            <a:ext cx="958267" cy="610361"/>
          </a:xfrm>
          <a:prstGeom prst="rect">
            <a:avLst/>
          </a:prstGeom>
          <a:solidFill>
            <a:srgbClr val="EAB01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Train Data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F8FBBC7-D102-41E8-41DD-08841D195C60}"/>
              </a:ext>
            </a:extLst>
          </p:cNvPr>
          <p:cNvSpPr/>
          <p:nvPr/>
        </p:nvSpPr>
        <p:spPr>
          <a:xfrm>
            <a:off x="1842861" y="2503525"/>
            <a:ext cx="958267" cy="610361"/>
          </a:xfrm>
          <a:prstGeom prst="rect">
            <a:avLst/>
          </a:prstGeom>
          <a:solidFill>
            <a:srgbClr val="EAB01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Train Data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6940E48-EDBE-0E7E-1820-90A845F4B923}"/>
              </a:ext>
            </a:extLst>
          </p:cNvPr>
          <p:cNvSpPr/>
          <p:nvPr/>
        </p:nvSpPr>
        <p:spPr>
          <a:xfrm>
            <a:off x="2797811" y="2503693"/>
            <a:ext cx="958267" cy="610361"/>
          </a:xfrm>
          <a:prstGeom prst="rect">
            <a:avLst/>
          </a:prstGeom>
          <a:solidFill>
            <a:srgbClr val="EAB01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Train Data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5F6BC8A-08E6-6A07-15D5-EF4DF7D2821C}"/>
              </a:ext>
            </a:extLst>
          </p:cNvPr>
          <p:cNvSpPr/>
          <p:nvPr/>
        </p:nvSpPr>
        <p:spPr>
          <a:xfrm>
            <a:off x="3757601" y="2503692"/>
            <a:ext cx="958267" cy="610361"/>
          </a:xfrm>
          <a:prstGeom prst="rect">
            <a:avLst/>
          </a:prstGeom>
          <a:solidFill>
            <a:srgbClr val="EAB01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Train Data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A7FA600-FC7B-13D6-2F9B-661050374AB9}"/>
              </a:ext>
            </a:extLst>
          </p:cNvPr>
          <p:cNvSpPr/>
          <p:nvPr/>
        </p:nvSpPr>
        <p:spPr>
          <a:xfrm>
            <a:off x="3755686" y="3163820"/>
            <a:ext cx="958267" cy="610361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Validation Data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E8816B6-9C9C-2406-1627-EC04E132EA93}"/>
              </a:ext>
            </a:extLst>
          </p:cNvPr>
          <p:cNvSpPr/>
          <p:nvPr/>
        </p:nvSpPr>
        <p:spPr>
          <a:xfrm>
            <a:off x="884472" y="3163820"/>
            <a:ext cx="958267" cy="610361"/>
          </a:xfrm>
          <a:prstGeom prst="rect">
            <a:avLst/>
          </a:prstGeom>
          <a:solidFill>
            <a:srgbClr val="EAB01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Train Data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4CD7F19-E698-E90A-8C44-F3F99D8FB7DA}"/>
              </a:ext>
            </a:extLst>
          </p:cNvPr>
          <p:cNvSpPr/>
          <p:nvPr/>
        </p:nvSpPr>
        <p:spPr>
          <a:xfrm>
            <a:off x="1840946" y="3163820"/>
            <a:ext cx="958267" cy="610361"/>
          </a:xfrm>
          <a:prstGeom prst="rect">
            <a:avLst/>
          </a:prstGeom>
          <a:solidFill>
            <a:srgbClr val="EAB01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Train Data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9D89810-5414-A5A7-773B-9DF92F36AC22}"/>
              </a:ext>
            </a:extLst>
          </p:cNvPr>
          <p:cNvSpPr/>
          <p:nvPr/>
        </p:nvSpPr>
        <p:spPr>
          <a:xfrm>
            <a:off x="2795896" y="3166353"/>
            <a:ext cx="958267" cy="610361"/>
          </a:xfrm>
          <a:prstGeom prst="rect">
            <a:avLst/>
          </a:prstGeom>
          <a:solidFill>
            <a:srgbClr val="EAB01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Train Data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5724861-30CC-7B34-5875-639214DC005F}"/>
              </a:ext>
            </a:extLst>
          </p:cNvPr>
          <p:cNvSpPr/>
          <p:nvPr/>
        </p:nvSpPr>
        <p:spPr>
          <a:xfrm>
            <a:off x="4713953" y="3163820"/>
            <a:ext cx="958267" cy="610361"/>
          </a:xfrm>
          <a:prstGeom prst="rect">
            <a:avLst/>
          </a:prstGeom>
          <a:solidFill>
            <a:srgbClr val="EAB01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Train Data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59059AD-B3FB-A94D-CB61-BD8BBFF70C71}"/>
              </a:ext>
            </a:extLst>
          </p:cNvPr>
          <p:cNvSpPr/>
          <p:nvPr/>
        </p:nvSpPr>
        <p:spPr>
          <a:xfrm>
            <a:off x="2795896" y="3829559"/>
            <a:ext cx="958267" cy="610361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Validation Data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C613A22-D0C7-9666-7B22-BBC6A58A583F}"/>
              </a:ext>
            </a:extLst>
          </p:cNvPr>
          <p:cNvSpPr/>
          <p:nvPr/>
        </p:nvSpPr>
        <p:spPr>
          <a:xfrm>
            <a:off x="884472" y="3829558"/>
            <a:ext cx="958267" cy="610361"/>
          </a:xfrm>
          <a:prstGeom prst="rect">
            <a:avLst/>
          </a:prstGeom>
          <a:solidFill>
            <a:srgbClr val="EAB01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Train Data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6C436F8-EEB3-ED1D-C30A-CE47FA7BA81D}"/>
              </a:ext>
            </a:extLst>
          </p:cNvPr>
          <p:cNvSpPr/>
          <p:nvPr/>
        </p:nvSpPr>
        <p:spPr>
          <a:xfrm>
            <a:off x="1840946" y="3829558"/>
            <a:ext cx="958267" cy="610361"/>
          </a:xfrm>
          <a:prstGeom prst="rect">
            <a:avLst/>
          </a:prstGeom>
          <a:solidFill>
            <a:srgbClr val="EAB01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Train Data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EC10240-797C-626E-2D89-B6A1156F0E97}"/>
              </a:ext>
            </a:extLst>
          </p:cNvPr>
          <p:cNvSpPr/>
          <p:nvPr/>
        </p:nvSpPr>
        <p:spPr>
          <a:xfrm>
            <a:off x="4710638" y="3826959"/>
            <a:ext cx="958267" cy="610361"/>
          </a:xfrm>
          <a:prstGeom prst="rect">
            <a:avLst/>
          </a:prstGeom>
          <a:solidFill>
            <a:srgbClr val="EAB01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Train Data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9E36409-4FFD-60B6-5C73-2659DF2AC8D5}"/>
              </a:ext>
            </a:extLst>
          </p:cNvPr>
          <p:cNvSpPr/>
          <p:nvPr/>
        </p:nvSpPr>
        <p:spPr>
          <a:xfrm>
            <a:off x="3755686" y="3832090"/>
            <a:ext cx="958267" cy="610361"/>
          </a:xfrm>
          <a:prstGeom prst="rect">
            <a:avLst/>
          </a:prstGeom>
          <a:solidFill>
            <a:srgbClr val="EAB01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Train Data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A6250A1-EED6-14DB-B4C2-81BCDFA95BB0}"/>
              </a:ext>
            </a:extLst>
          </p:cNvPr>
          <p:cNvSpPr/>
          <p:nvPr/>
        </p:nvSpPr>
        <p:spPr>
          <a:xfrm>
            <a:off x="1846710" y="4502933"/>
            <a:ext cx="958267" cy="610361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Validation Data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B99278F-BE36-F791-4A51-23CCFF3D6856}"/>
              </a:ext>
            </a:extLst>
          </p:cNvPr>
          <p:cNvSpPr/>
          <p:nvPr/>
        </p:nvSpPr>
        <p:spPr>
          <a:xfrm>
            <a:off x="888443" y="4502933"/>
            <a:ext cx="958267" cy="610361"/>
          </a:xfrm>
          <a:prstGeom prst="rect">
            <a:avLst/>
          </a:prstGeom>
          <a:solidFill>
            <a:srgbClr val="EAB01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Train Data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6CECB51-A18C-4B21-451E-693A0C094AE4}"/>
              </a:ext>
            </a:extLst>
          </p:cNvPr>
          <p:cNvSpPr/>
          <p:nvPr/>
        </p:nvSpPr>
        <p:spPr>
          <a:xfrm>
            <a:off x="4717924" y="4502933"/>
            <a:ext cx="958267" cy="610361"/>
          </a:xfrm>
          <a:prstGeom prst="rect">
            <a:avLst/>
          </a:prstGeom>
          <a:solidFill>
            <a:srgbClr val="EAB01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Train Data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DCA17D1-1FCE-364B-78CE-1242F23D4F75}"/>
              </a:ext>
            </a:extLst>
          </p:cNvPr>
          <p:cNvSpPr/>
          <p:nvPr/>
        </p:nvSpPr>
        <p:spPr>
          <a:xfrm>
            <a:off x="2799867" y="4505530"/>
            <a:ext cx="958267" cy="610361"/>
          </a:xfrm>
          <a:prstGeom prst="rect">
            <a:avLst/>
          </a:prstGeom>
          <a:solidFill>
            <a:srgbClr val="EAB01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Train Data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47A7D5E-32D4-CAC2-3BE8-97E6EF43A45F}"/>
              </a:ext>
            </a:extLst>
          </p:cNvPr>
          <p:cNvSpPr/>
          <p:nvPr/>
        </p:nvSpPr>
        <p:spPr>
          <a:xfrm>
            <a:off x="3759657" y="4505529"/>
            <a:ext cx="958267" cy="610361"/>
          </a:xfrm>
          <a:prstGeom prst="rect">
            <a:avLst/>
          </a:prstGeom>
          <a:solidFill>
            <a:srgbClr val="EAB01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Train Data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164FC2B-8DF6-7709-6FD3-E74233C6A502}"/>
              </a:ext>
            </a:extLst>
          </p:cNvPr>
          <p:cNvSpPr/>
          <p:nvPr/>
        </p:nvSpPr>
        <p:spPr>
          <a:xfrm>
            <a:off x="873868" y="5168668"/>
            <a:ext cx="958267" cy="610361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Validation Data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1CBD672-929F-D7C5-0479-E982DCF4CADD}"/>
              </a:ext>
            </a:extLst>
          </p:cNvPr>
          <p:cNvSpPr/>
          <p:nvPr/>
        </p:nvSpPr>
        <p:spPr>
          <a:xfrm>
            <a:off x="1837629" y="5173761"/>
            <a:ext cx="958267" cy="610361"/>
          </a:xfrm>
          <a:prstGeom prst="rect">
            <a:avLst/>
          </a:prstGeom>
          <a:solidFill>
            <a:srgbClr val="EAB01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Train Data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703752B-F37A-DA16-E3F3-88E471F012B5}"/>
              </a:ext>
            </a:extLst>
          </p:cNvPr>
          <p:cNvSpPr/>
          <p:nvPr/>
        </p:nvSpPr>
        <p:spPr>
          <a:xfrm>
            <a:off x="4717924" y="5166073"/>
            <a:ext cx="958267" cy="610361"/>
          </a:xfrm>
          <a:prstGeom prst="rect">
            <a:avLst/>
          </a:prstGeom>
          <a:solidFill>
            <a:srgbClr val="EAB01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Train Data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5172DB7C-F04C-43D4-ADD9-ECD3F8FCFE3E}"/>
              </a:ext>
            </a:extLst>
          </p:cNvPr>
          <p:cNvSpPr/>
          <p:nvPr/>
        </p:nvSpPr>
        <p:spPr>
          <a:xfrm>
            <a:off x="2799867" y="5168670"/>
            <a:ext cx="958267" cy="610361"/>
          </a:xfrm>
          <a:prstGeom prst="rect">
            <a:avLst/>
          </a:prstGeom>
          <a:solidFill>
            <a:srgbClr val="EAB01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Train Data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C727DC8-45D6-59E9-3E1B-1DB4A9FF0E20}"/>
              </a:ext>
            </a:extLst>
          </p:cNvPr>
          <p:cNvSpPr/>
          <p:nvPr/>
        </p:nvSpPr>
        <p:spPr>
          <a:xfrm>
            <a:off x="3759657" y="5168669"/>
            <a:ext cx="958267" cy="610361"/>
          </a:xfrm>
          <a:prstGeom prst="rect">
            <a:avLst/>
          </a:prstGeom>
          <a:solidFill>
            <a:srgbClr val="EAB01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Train Data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4992F2F-FB98-6EF2-4A98-E5B52FB1FB5A}"/>
              </a:ext>
            </a:extLst>
          </p:cNvPr>
          <p:cNvSpPr txBox="1"/>
          <p:nvPr/>
        </p:nvSpPr>
        <p:spPr>
          <a:xfrm>
            <a:off x="6938080" y="3550963"/>
            <a:ext cx="41888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K-Fold Cross Validation Error </a:t>
            </a:r>
          </a:p>
          <a:p>
            <a:endParaRPr lang="en-US" sz="16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en-US" sz="16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Take average of all Validation Errors</a:t>
            </a:r>
          </a:p>
        </p:txBody>
      </p:sp>
      <p:sp>
        <p:nvSpPr>
          <p:cNvPr id="43" name="Striped Right Arrow 42">
            <a:extLst>
              <a:ext uri="{FF2B5EF4-FFF2-40B4-BE49-F238E27FC236}">
                <a16:creationId xmlns:a16="http://schemas.microsoft.com/office/drawing/2014/main" id="{943D8308-6C02-8D7B-33D2-8D2FA032698E}"/>
              </a:ext>
            </a:extLst>
          </p:cNvPr>
          <p:cNvSpPr/>
          <p:nvPr/>
        </p:nvSpPr>
        <p:spPr>
          <a:xfrm>
            <a:off x="5775567" y="3550963"/>
            <a:ext cx="1059166" cy="886357"/>
          </a:xfrm>
          <a:prstGeom prst="stripedRightArrow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962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2" grpId="0"/>
      <p:bldP spid="43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D390BF-E716-FFCD-CAF9-7E2B6AC5C3FF}"/>
              </a:ext>
            </a:extLst>
          </p:cNvPr>
          <p:cNvSpPr txBox="1">
            <a:spLocks/>
          </p:cNvSpPr>
          <p:nvPr/>
        </p:nvSpPr>
        <p:spPr>
          <a:xfrm>
            <a:off x="1316859" y="389852"/>
            <a:ext cx="9607395" cy="112471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b="1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How to Overcome Overfitting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FDF00C1-7A31-D15C-2709-F5D2E2B759C1}"/>
              </a:ext>
            </a:extLst>
          </p:cNvPr>
          <p:cNvSpPr txBox="1">
            <a:spLocks/>
          </p:cNvSpPr>
          <p:nvPr/>
        </p:nvSpPr>
        <p:spPr>
          <a:xfrm>
            <a:off x="768096" y="1714500"/>
            <a:ext cx="7290055" cy="1399554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K-Fold Cross-Validation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02DA91B-725D-878A-B161-5DE7CBCDF8FE}"/>
              </a:ext>
            </a:extLst>
          </p:cNvPr>
          <p:cNvCxnSpPr>
            <a:cxnSpLocks/>
          </p:cNvCxnSpPr>
          <p:nvPr/>
        </p:nvCxnSpPr>
        <p:spPr>
          <a:xfrm>
            <a:off x="2188806" y="5047033"/>
            <a:ext cx="348867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B10AD00-801E-EFA7-C8D4-379796BE8074}"/>
              </a:ext>
            </a:extLst>
          </p:cNvPr>
          <p:cNvSpPr txBox="1"/>
          <p:nvPr/>
        </p:nvSpPr>
        <p:spPr>
          <a:xfrm>
            <a:off x="5522172" y="5077423"/>
            <a:ext cx="2029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Model Complexity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1628389-A650-114D-69DE-2F4320FF559E}"/>
              </a:ext>
            </a:extLst>
          </p:cNvPr>
          <p:cNvCxnSpPr>
            <a:cxnSpLocks/>
          </p:cNvCxnSpPr>
          <p:nvPr/>
        </p:nvCxnSpPr>
        <p:spPr>
          <a:xfrm flipV="1">
            <a:off x="2188806" y="2684930"/>
            <a:ext cx="0" cy="236210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C33D893-AB3B-58DA-7D43-73E0289DAA7A}"/>
              </a:ext>
            </a:extLst>
          </p:cNvPr>
          <p:cNvSpPr txBox="1"/>
          <p:nvPr/>
        </p:nvSpPr>
        <p:spPr>
          <a:xfrm>
            <a:off x="1316859" y="2763655"/>
            <a:ext cx="871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Error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EC5B92-CAE8-5C97-9DEA-5A4D15F803A5}"/>
              </a:ext>
            </a:extLst>
          </p:cNvPr>
          <p:cNvSpPr txBox="1"/>
          <p:nvPr/>
        </p:nvSpPr>
        <p:spPr>
          <a:xfrm>
            <a:off x="8403964" y="3515093"/>
            <a:ext cx="1672183" cy="52322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K-Fold Cross Validation Error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DF8A0CC-4E5F-D7CC-3C01-4A2BF7DE8F6C}"/>
              </a:ext>
            </a:extLst>
          </p:cNvPr>
          <p:cNvCxnSpPr>
            <a:cxnSpLocks/>
          </p:cNvCxnSpPr>
          <p:nvPr/>
        </p:nvCxnSpPr>
        <p:spPr>
          <a:xfrm>
            <a:off x="3314390" y="4633892"/>
            <a:ext cx="0" cy="3371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E8AE3EC9-1F65-8375-B457-716AE17DEFA0}"/>
              </a:ext>
            </a:extLst>
          </p:cNvPr>
          <p:cNvSpPr txBox="1"/>
          <p:nvPr/>
        </p:nvSpPr>
        <p:spPr>
          <a:xfrm>
            <a:off x="2615003" y="5055598"/>
            <a:ext cx="1208985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Better Model</a:t>
            </a:r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758FF7C4-0DEF-1C5B-9C53-C541A7214401}"/>
              </a:ext>
            </a:extLst>
          </p:cNvPr>
          <p:cNvSpPr/>
          <p:nvPr/>
        </p:nvSpPr>
        <p:spPr>
          <a:xfrm>
            <a:off x="2615003" y="2746005"/>
            <a:ext cx="3180343" cy="1887887"/>
          </a:xfrm>
          <a:custGeom>
            <a:avLst/>
            <a:gdLst>
              <a:gd name="connsiteX0" fmla="*/ 58638 w 3109409"/>
              <a:gd name="connsiteY0" fmla="*/ 0 h 1771891"/>
              <a:gd name="connsiteX1" fmla="*/ 407773 w 3109409"/>
              <a:gd name="connsiteY1" fmla="*/ 1712421 h 1771891"/>
              <a:gd name="connsiteX2" fmla="*/ 3109409 w 3109409"/>
              <a:gd name="connsiteY2" fmla="*/ 1213658 h 1771891"/>
              <a:gd name="connsiteX0" fmla="*/ 18229 w 3326387"/>
              <a:gd name="connsiteY0" fmla="*/ 0 h 1811240"/>
              <a:gd name="connsiteX1" fmla="*/ 624751 w 3326387"/>
              <a:gd name="connsiteY1" fmla="*/ 1751770 h 1811240"/>
              <a:gd name="connsiteX2" fmla="*/ 3326387 w 3326387"/>
              <a:gd name="connsiteY2" fmla="*/ 1253007 h 1811240"/>
              <a:gd name="connsiteX0" fmla="*/ 0 w 3308158"/>
              <a:gd name="connsiteY0" fmla="*/ 0 h 1811240"/>
              <a:gd name="connsiteX1" fmla="*/ 606522 w 3308158"/>
              <a:gd name="connsiteY1" fmla="*/ 1751770 h 1811240"/>
              <a:gd name="connsiteX2" fmla="*/ 3308158 w 3308158"/>
              <a:gd name="connsiteY2" fmla="*/ 1253007 h 1811240"/>
              <a:gd name="connsiteX0" fmla="*/ 0 w 3282420"/>
              <a:gd name="connsiteY0" fmla="*/ 0 h 1787277"/>
              <a:gd name="connsiteX1" fmla="*/ 606522 w 3282420"/>
              <a:gd name="connsiteY1" fmla="*/ 1751770 h 1787277"/>
              <a:gd name="connsiteX2" fmla="*/ 3282420 w 3282420"/>
              <a:gd name="connsiteY2" fmla="*/ 891000 h 1787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282420" h="1787277">
                <a:moveTo>
                  <a:pt x="0" y="0"/>
                </a:moveTo>
                <a:cubicBezTo>
                  <a:pt x="49030" y="762941"/>
                  <a:pt x="98060" y="1549494"/>
                  <a:pt x="606522" y="1751770"/>
                </a:cubicBezTo>
                <a:cubicBezTo>
                  <a:pt x="1114984" y="1954046"/>
                  <a:pt x="2185833" y="1241519"/>
                  <a:pt x="3282420" y="891000"/>
                </a:cubicBezTo>
              </a:path>
            </a:pathLst>
          </a:custGeom>
          <a:noFill/>
          <a:ln w="28575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867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4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D390BF-E716-FFCD-CAF9-7E2B6AC5C3FF}"/>
              </a:ext>
            </a:extLst>
          </p:cNvPr>
          <p:cNvSpPr txBox="1">
            <a:spLocks/>
          </p:cNvSpPr>
          <p:nvPr/>
        </p:nvSpPr>
        <p:spPr>
          <a:xfrm>
            <a:off x="1316859" y="389852"/>
            <a:ext cx="9607395" cy="112471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b="1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Hyperparameter Tuning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547070C-389E-B2EB-5AD3-E42E838CA4DC}"/>
              </a:ext>
            </a:extLst>
          </p:cNvPr>
          <p:cNvSpPr/>
          <p:nvPr/>
        </p:nvSpPr>
        <p:spPr>
          <a:xfrm>
            <a:off x="2588064" y="2175074"/>
            <a:ext cx="1931528" cy="14790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DE78A35-2595-A6AF-6E8A-9F2253F38A45}"/>
              </a:ext>
            </a:extLst>
          </p:cNvPr>
          <p:cNvSpPr txBox="1"/>
          <p:nvPr/>
        </p:nvSpPr>
        <p:spPr>
          <a:xfrm>
            <a:off x="2433670" y="3909753"/>
            <a:ext cx="2375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Equipment 1 Settings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A2CCB56-CE6A-F8E7-9CD5-31605491FF97}"/>
              </a:ext>
            </a:extLst>
          </p:cNvPr>
          <p:cNvSpPr/>
          <p:nvPr/>
        </p:nvSpPr>
        <p:spPr>
          <a:xfrm>
            <a:off x="7431248" y="2208698"/>
            <a:ext cx="1931529" cy="14790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3696E5A-F1F2-72A2-36DA-5481BE7E9FC7}"/>
              </a:ext>
            </a:extLst>
          </p:cNvPr>
          <p:cNvSpPr txBox="1"/>
          <p:nvPr/>
        </p:nvSpPr>
        <p:spPr>
          <a:xfrm>
            <a:off x="7234938" y="3909753"/>
            <a:ext cx="2375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Equipment 2 Settings</a:t>
            </a:r>
          </a:p>
        </p:txBody>
      </p:sp>
      <p:pic>
        <p:nvPicPr>
          <p:cNvPr id="25" name="Graphic 24" descr="Gears with solid fill">
            <a:extLst>
              <a:ext uri="{FF2B5EF4-FFF2-40B4-BE49-F238E27FC236}">
                <a16:creationId xmlns:a16="http://schemas.microsoft.com/office/drawing/2014/main" id="{58770318-7CD6-FD92-87D6-D3BFD414FC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96628" y="2410363"/>
            <a:ext cx="914400" cy="914400"/>
          </a:xfrm>
          <a:prstGeom prst="rect">
            <a:avLst/>
          </a:prstGeom>
        </p:spPr>
      </p:pic>
      <p:pic>
        <p:nvPicPr>
          <p:cNvPr id="38" name="Graphic 37" descr="Gears with solid fill">
            <a:extLst>
              <a:ext uri="{FF2B5EF4-FFF2-40B4-BE49-F238E27FC236}">
                <a16:creationId xmlns:a16="http://schemas.microsoft.com/office/drawing/2014/main" id="{4392AF24-3D1E-D572-22BF-EB08FEE53A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65723" y="241036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545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D390BF-E716-FFCD-CAF9-7E2B6AC5C3FF}"/>
              </a:ext>
            </a:extLst>
          </p:cNvPr>
          <p:cNvSpPr txBox="1">
            <a:spLocks/>
          </p:cNvSpPr>
          <p:nvPr/>
        </p:nvSpPr>
        <p:spPr>
          <a:xfrm>
            <a:off x="1316859" y="389852"/>
            <a:ext cx="9607395" cy="112471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b="1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Hyperparameter Tuning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547070C-389E-B2EB-5AD3-E42E838CA4DC}"/>
              </a:ext>
            </a:extLst>
          </p:cNvPr>
          <p:cNvSpPr/>
          <p:nvPr/>
        </p:nvSpPr>
        <p:spPr>
          <a:xfrm>
            <a:off x="2588064" y="2175074"/>
            <a:ext cx="1931528" cy="14790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DE78A35-2595-A6AF-6E8A-9F2253F38A45}"/>
              </a:ext>
            </a:extLst>
          </p:cNvPr>
          <p:cNvSpPr txBox="1"/>
          <p:nvPr/>
        </p:nvSpPr>
        <p:spPr>
          <a:xfrm>
            <a:off x="2588064" y="3889461"/>
            <a:ext cx="19143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Model 1 Settings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A2CCB56-CE6A-F8E7-9CD5-31605491FF97}"/>
              </a:ext>
            </a:extLst>
          </p:cNvPr>
          <p:cNvSpPr/>
          <p:nvPr/>
        </p:nvSpPr>
        <p:spPr>
          <a:xfrm>
            <a:off x="7431248" y="2208698"/>
            <a:ext cx="1931529" cy="14790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3696E5A-F1F2-72A2-36DA-5481BE7E9FC7}"/>
              </a:ext>
            </a:extLst>
          </p:cNvPr>
          <p:cNvSpPr txBox="1"/>
          <p:nvPr/>
        </p:nvSpPr>
        <p:spPr>
          <a:xfrm>
            <a:off x="7465769" y="3909753"/>
            <a:ext cx="19143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Model 2 Settings</a:t>
            </a:r>
          </a:p>
        </p:txBody>
      </p:sp>
      <p:pic>
        <p:nvPicPr>
          <p:cNvPr id="25" name="Graphic 24" descr="Gears with solid fill">
            <a:extLst>
              <a:ext uri="{FF2B5EF4-FFF2-40B4-BE49-F238E27FC236}">
                <a16:creationId xmlns:a16="http://schemas.microsoft.com/office/drawing/2014/main" id="{58770318-7CD6-FD92-87D6-D3BFD414FC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96628" y="2410363"/>
            <a:ext cx="914400" cy="914400"/>
          </a:xfrm>
          <a:prstGeom prst="rect">
            <a:avLst/>
          </a:prstGeom>
        </p:spPr>
      </p:pic>
      <p:pic>
        <p:nvPicPr>
          <p:cNvPr id="38" name="Graphic 37" descr="Gears with solid fill">
            <a:extLst>
              <a:ext uri="{FF2B5EF4-FFF2-40B4-BE49-F238E27FC236}">
                <a16:creationId xmlns:a16="http://schemas.microsoft.com/office/drawing/2014/main" id="{4392AF24-3D1E-D572-22BF-EB08FEE53A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65723" y="241036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740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D390BF-E716-FFCD-CAF9-7E2B6AC5C3FF}"/>
              </a:ext>
            </a:extLst>
          </p:cNvPr>
          <p:cNvSpPr txBox="1">
            <a:spLocks/>
          </p:cNvSpPr>
          <p:nvPr/>
        </p:nvSpPr>
        <p:spPr>
          <a:xfrm>
            <a:off x="1316859" y="389852"/>
            <a:ext cx="9607395" cy="112471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b="1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Hyperparameter Tuning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BFDE1D-31B2-2AED-8A0D-1A00493DEB3B}"/>
              </a:ext>
            </a:extLst>
          </p:cNvPr>
          <p:cNvSpPr txBox="1">
            <a:spLocks/>
          </p:cNvSpPr>
          <p:nvPr/>
        </p:nvSpPr>
        <p:spPr>
          <a:xfrm>
            <a:off x="768095" y="1563623"/>
            <a:ext cx="6456663" cy="3077661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01168" lvl="1" indent="0">
              <a:buNone/>
            </a:pP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Hyperparameters</a:t>
            </a:r>
          </a:p>
          <a:p>
            <a:pPr lvl="1"/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Model specific parameters which can not be estimated with data</a:t>
            </a:r>
          </a:p>
          <a:p>
            <a:pPr lvl="1"/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Example: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ntrees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and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mtry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in Random Forest</a:t>
            </a:r>
          </a:p>
          <a:p>
            <a:pPr lvl="1"/>
            <a:endParaRPr lang="en-US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201168" lvl="1" indent="0">
              <a:buNone/>
            </a:pP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Grid Search</a:t>
            </a:r>
          </a:p>
          <a:p>
            <a:pPr lvl="1"/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Require to find optimal values with a search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74895DB-D83E-0A0E-D3B1-9FA498759BA2}"/>
              </a:ext>
            </a:extLst>
          </p:cNvPr>
          <p:cNvCxnSpPr>
            <a:cxnSpLocks/>
          </p:cNvCxnSpPr>
          <p:nvPr/>
        </p:nvCxnSpPr>
        <p:spPr>
          <a:xfrm>
            <a:off x="7674505" y="5183896"/>
            <a:ext cx="418255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0F80690-AFB1-2952-B9F8-7C068442DD00}"/>
              </a:ext>
            </a:extLst>
          </p:cNvPr>
          <p:cNvSpPr txBox="1"/>
          <p:nvPr/>
        </p:nvSpPr>
        <p:spPr>
          <a:xfrm>
            <a:off x="10150758" y="5235029"/>
            <a:ext cx="1846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Hyperparameter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9A45D83-8112-2580-E1F8-4A65EB71FCEB}"/>
              </a:ext>
            </a:extLst>
          </p:cNvPr>
          <p:cNvCxnSpPr>
            <a:cxnSpLocks/>
          </p:cNvCxnSpPr>
          <p:nvPr/>
        </p:nvCxnSpPr>
        <p:spPr>
          <a:xfrm flipV="1">
            <a:off x="7674505" y="2361363"/>
            <a:ext cx="0" cy="282253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371750F-4175-41D1-E284-4FEA323BBDE7}"/>
              </a:ext>
            </a:extLst>
          </p:cNvPr>
          <p:cNvSpPr txBox="1"/>
          <p:nvPr/>
        </p:nvSpPr>
        <p:spPr>
          <a:xfrm rot="16200000">
            <a:off x="6135072" y="3430474"/>
            <a:ext cx="2470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Model Validation Error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A6EAF780-8099-372C-DAFB-CFA74F126BCA}"/>
              </a:ext>
            </a:extLst>
          </p:cNvPr>
          <p:cNvSpPr/>
          <p:nvPr/>
        </p:nvSpPr>
        <p:spPr>
          <a:xfrm>
            <a:off x="7885051" y="3295863"/>
            <a:ext cx="3039193" cy="1362525"/>
          </a:xfrm>
          <a:custGeom>
            <a:avLst/>
            <a:gdLst>
              <a:gd name="connsiteX0" fmla="*/ 0 w 2446020"/>
              <a:gd name="connsiteY0" fmla="*/ 0 h 1563077"/>
              <a:gd name="connsiteX1" fmla="*/ 617220 w 2446020"/>
              <a:gd name="connsiteY1" fmla="*/ 1562100 h 1563077"/>
              <a:gd name="connsiteX2" fmla="*/ 2446020 w 2446020"/>
              <a:gd name="connsiteY2" fmla="*/ 228600 h 1563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46020" h="1563077">
                <a:moveTo>
                  <a:pt x="0" y="0"/>
                </a:moveTo>
                <a:cubicBezTo>
                  <a:pt x="104775" y="762000"/>
                  <a:pt x="209550" y="1524000"/>
                  <a:pt x="617220" y="1562100"/>
                </a:cubicBezTo>
                <a:cubicBezTo>
                  <a:pt x="1024890" y="1600200"/>
                  <a:pt x="2068830" y="513080"/>
                  <a:pt x="2446020" y="228600"/>
                </a:cubicBezTo>
              </a:path>
            </a:pathLst>
          </a:cu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BC3ABBD-BA33-E290-4761-1F67C9AB0464}"/>
              </a:ext>
            </a:extLst>
          </p:cNvPr>
          <p:cNvCxnSpPr>
            <a:cxnSpLocks/>
            <a:stCxn id="10" idx="1"/>
          </p:cNvCxnSpPr>
          <p:nvPr/>
        </p:nvCxnSpPr>
        <p:spPr>
          <a:xfrm>
            <a:off x="8651950" y="4657536"/>
            <a:ext cx="0" cy="469877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CDA9EBB-A5C1-E861-2BDC-8BE7A7240F00}"/>
              </a:ext>
            </a:extLst>
          </p:cNvPr>
          <p:cNvSpPr txBox="1"/>
          <p:nvPr/>
        </p:nvSpPr>
        <p:spPr>
          <a:xfrm>
            <a:off x="9014737" y="4850414"/>
            <a:ext cx="1141659" cy="276999"/>
          </a:xfrm>
          <a:prstGeom prst="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4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Optimal Value</a:t>
            </a:r>
          </a:p>
        </p:txBody>
      </p:sp>
      <p:graphicFrame>
        <p:nvGraphicFramePr>
          <p:cNvPr id="35" name="Table 4">
            <a:extLst>
              <a:ext uri="{FF2B5EF4-FFF2-40B4-BE49-F238E27FC236}">
                <a16:creationId xmlns:a16="http://schemas.microsoft.com/office/drawing/2014/main" id="{B327BE98-613B-6A5F-03E4-046FA92156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8272092"/>
              </p:ext>
            </p:extLst>
          </p:nvPr>
        </p:nvGraphicFramePr>
        <p:xfrm>
          <a:off x="985997" y="4097689"/>
          <a:ext cx="3744760" cy="18224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4476">
                  <a:extLst>
                    <a:ext uri="{9D8B030D-6E8A-4147-A177-3AD203B41FA5}">
                      <a16:colId xmlns:a16="http://schemas.microsoft.com/office/drawing/2014/main" val="1578459703"/>
                    </a:ext>
                  </a:extLst>
                </a:gridCol>
                <a:gridCol w="374476">
                  <a:extLst>
                    <a:ext uri="{9D8B030D-6E8A-4147-A177-3AD203B41FA5}">
                      <a16:colId xmlns:a16="http://schemas.microsoft.com/office/drawing/2014/main" val="430451360"/>
                    </a:ext>
                  </a:extLst>
                </a:gridCol>
                <a:gridCol w="374476">
                  <a:extLst>
                    <a:ext uri="{9D8B030D-6E8A-4147-A177-3AD203B41FA5}">
                      <a16:colId xmlns:a16="http://schemas.microsoft.com/office/drawing/2014/main" val="1941189303"/>
                    </a:ext>
                  </a:extLst>
                </a:gridCol>
                <a:gridCol w="374476">
                  <a:extLst>
                    <a:ext uri="{9D8B030D-6E8A-4147-A177-3AD203B41FA5}">
                      <a16:colId xmlns:a16="http://schemas.microsoft.com/office/drawing/2014/main" val="3620286399"/>
                    </a:ext>
                  </a:extLst>
                </a:gridCol>
                <a:gridCol w="374476">
                  <a:extLst>
                    <a:ext uri="{9D8B030D-6E8A-4147-A177-3AD203B41FA5}">
                      <a16:colId xmlns:a16="http://schemas.microsoft.com/office/drawing/2014/main" val="3182285100"/>
                    </a:ext>
                  </a:extLst>
                </a:gridCol>
                <a:gridCol w="374476">
                  <a:extLst>
                    <a:ext uri="{9D8B030D-6E8A-4147-A177-3AD203B41FA5}">
                      <a16:colId xmlns:a16="http://schemas.microsoft.com/office/drawing/2014/main" val="3019706509"/>
                    </a:ext>
                  </a:extLst>
                </a:gridCol>
                <a:gridCol w="374476">
                  <a:extLst>
                    <a:ext uri="{9D8B030D-6E8A-4147-A177-3AD203B41FA5}">
                      <a16:colId xmlns:a16="http://schemas.microsoft.com/office/drawing/2014/main" val="3081328968"/>
                    </a:ext>
                  </a:extLst>
                </a:gridCol>
                <a:gridCol w="374476">
                  <a:extLst>
                    <a:ext uri="{9D8B030D-6E8A-4147-A177-3AD203B41FA5}">
                      <a16:colId xmlns:a16="http://schemas.microsoft.com/office/drawing/2014/main" val="189720992"/>
                    </a:ext>
                  </a:extLst>
                </a:gridCol>
                <a:gridCol w="374476">
                  <a:extLst>
                    <a:ext uri="{9D8B030D-6E8A-4147-A177-3AD203B41FA5}">
                      <a16:colId xmlns:a16="http://schemas.microsoft.com/office/drawing/2014/main" val="3065846632"/>
                    </a:ext>
                  </a:extLst>
                </a:gridCol>
                <a:gridCol w="374476">
                  <a:extLst>
                    <a:ext uri="{9D8B030D-6E8A-4147-A177-3AD203B41FA5}">
                      <a16:colId xmlns:a16="http://schemas.microsoft.com/office/drawing/2014/main" val="2707820079"/>
                    </a:ext>
                  </a:extLst>
                </a:gridCol>
              </a:tblGrid>
              <a:tr h="22780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56171" marR="56171" marT="28086" marB="2808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56171" marR="56171" marT="28086" marB="2808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56171" marR="56171" marT="28086" marB="2808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56171" marR="56171" marT="28086" marB="2808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56171" marR="56171" marT="28086" marB="2808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56171" marR="56171" marT="28086" marB="2808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56171" marR="56171" marT="28086" marB="2808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56171" marR="56171" marT="28086" marB="2808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56171" marR="56171" marT="28086" marB="2808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56171" marR="56171" marT="28086" marB="2808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446372"/>
                  </a:ext>
                </a:extLst>
              </a:tr>
              <a:tr h="22780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56171" marR="56171" marT="28086" marB="2808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56171" marR="56171" marT="28086" marB="2808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56171" marR="56171" marT="28086" marB="2808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56171" marR="56171" marT="28086" marB="2808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56171" marR="56171" marT="28086" marB="2808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56171" marR="56171" marT="28086" marB="2808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56171" marR="56171" marT="28086" marB="2808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56171" marR="56171" marT="28086" marB="2808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56171" marR="56171" marT="28086" marB="2808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56171" marR="56171" marT="28086" marB="2808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78971519"/>
                  </a:ext>
                </a:extLst>
              </a:tr>
              <a:tr h="22780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56171" marR="56171" marT="28086" marB="2808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56171" marR="56171" marT="28086" marB="2808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56171" marR="56171" marT="28086" marB="2808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56171" marR="56171" marT="28086" marB="2808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56171" marR="56171" marT="28086" marB="2808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56171" marR="56171" marT="28086" marB="2808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56171" marR="56171" marT="28086" marB="2808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56171" marR="56171" marT="28086" marB="2808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56171" marR="56171" marT="28086" marB="2808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56171" marR="56171" marT="28086" marB="2808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9050919"/>
                  </a:ext>
                </a:extLst>
              </a:tr>
              <a:tr h="22780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56171" marR="56171" marT="28086" marB="2808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56171" marR="56171" marT="28086" marB="2808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56171" marR="56171" marT="28086" marB="2808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56171" marR="56171" marT="28086" marB="2808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56171" marR="56171" marT="28086" marB="2808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56171" marR="56171" marT="28086" marB="2808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56171" marR="56171" marT="28086" marB="2808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56171" marR="56171" marT="28086" marB="2808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56171" marR="56171" marT="28086" marB="2808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56171" marR="56171" marT="28086" marB="2808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59580426"/>
                  </a:ext>
                </a:extLst>
              </a:tr>
              <a:tr h="22780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56171" marR="56171" marT="28086" marB="2808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56171" marR="56171" marT="28086" marB="2808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56171" marR="56171" marT="28086" marB="2808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56171" marR="56171" marT="28086" marB="2808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56171" marR="56171" marT="28086" marB="2808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56171" marR="56171" marT="28086" marB="2808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56171" marR="56171" marT="28086" marB="2808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56171" marR="56171" marT="28086" marB="2808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56171" marR="56171" marT="28086" marB="2808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56171" marR="56171" marT="28086" marB="2808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9629533"/>
                  </a:ext>
                </a:extLst>
              </a:tr>
              <a:tr h="22780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56171" marR="56171" marT="28086" marB="2808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56171" marR="56171" marT="28086" marB="2808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56171" marR="56171" marT="28086" marB="2808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56171" marR="56171" marT="28086" marB="2808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56171" marR="56171" marT="28086" marB="2808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56171" marR="56171" marT="28086" marB="2808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56171" marR="56171" marT="28086" marB="2808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56171" marR="56171" marT="28086" marB="2808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56171" marR="56171" marT="28086" marB="2808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56171" marR="56171" marT="28086" marB="2808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3281679"/>
                  </a:ext>
                </a:extLst>
              </a:tr>
              <a:tr h="22780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56171" marR="56171" marT="28086" marB="2808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56171" marR="56171" marT="28086" marB="2808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56171" marR="56171" marT="28086" marB="2808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56171" marR="56171" marT="28086" marB="2808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56171" marR="56171" marT="28086" marB="2808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56171" marR="56171" marT="28086" marB="2808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56171" marR="56171" marT="28086" marB="2808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56171" marR="56171" marT="28086" marB="2808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56171" marR="56171" marT="28086" marB="2808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56171" marR="56171" marT="28086" marB="2808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3779324"/>
                  </a:ext>
                </a:extLst>
              </a:tr>
              <a:tr h="22780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56171" marR="56171" marT="28086" marB="2808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56171" marR="56171" marT="28086" marB="2808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56171" marR="56171" marT="28086" marB="2808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56171" marR="56171" marT="28086" marB="2808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56171" marR="56171" marT="28086" marB="2808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56171" marR="56171" marT="28086" marB="2808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56171" marR="56171" marT="28086" marB="2808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56171" marR="56171" marT="28086" marB="2808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56171" marR="56171" marT="28086" marB="2808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56171" marR="56171" marT="28086" marB="2808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001764"/>
                  </a:ext>
                </a:extLst>
              </a:tr>
            </a:tbl>
          </a:graphicData>
        </a:graphic>
      </p:graphicFrame>
      <p:sp>
        <p:nvSpPr>
          <p:cNvPr id="36" name="Rectangle 35">
            <a:extLst>
              <a:ext uri="{FF2B5EF4-FFF2-40B4-BE49-F238E27FC236}">
                <a16:creationId xmlns:a16="http://schemas.microsoft.com/office/drawing/2014/main" id="{BBE95E5A-C2D5-E4F8-DCC1-EAD2F812CACA}"/>
              </a:ext>
            </a:extLst>
          </p:cNvPr>
          <p:cNvSpPr/>
          <p:nvPr/>
        </p:nvSpPr>
        <p:spPr>
          <a:xfrm rot="16200000">
            <a:off x="159490" y="4955960"/>
            <a:ext cx="131799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Hyperparameter 2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43D895DE-A414-F1A0-50A6-2F84A032992D}"/>
              </a:ext>
            </a:extLst>
          </p:cNvPr>
          <p:cNvSpPr/>
          <p:nvPr/>
        </p:nvSpPr>
        <p:spPr>
          <a:xfrm>
            <a:off x="2294644" y="5920137"/>
            <a:ext cx="131799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Hyperparameter 1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1D401EC-1167-1856-988B-928906BC5E8A}"/>
              </a:ext>
            </a:extLst>
          </p:cNvPr>
          <p:cNvSpPr/>
          <p:nvPr/>
        </p:nvSpPr>
        <p:spPr>
          <a:xfrm>
            <a:off x="984536" y="5696018"/>
            <a:ext cx="374904" cy="2191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CB73777-380C-1B25-D727-B5CD0D379AE6}"/>
              </a:ext>
            </a:extLst>
          </p:cNvPr>
          <p:cNvSpPr/>
          <p:nvPr/>
        </p:nvSpPr>
        <p:spPr>
          <a:xfrm>
            <a:off x="1358952" y="5698484"/>
            <a:ext cx="374904" cy="2191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7FCE586C-4BF9-6076-15EC-637FABA97B62}"/>
              </a:ext>
            </a:extLst>
          </p:cNvPr>
          <p:cNvSpPr/>
          <p:nvPr/>
        </p:nvSpPr>
        <p:spPr>
          <a:xfrm>
            <a:off x="1737479" y="5704425"/>
            <a:ext cx="374904" cy="2191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3849B5C-6A38-7C58-6B63-DCCBF1F14FC7}"/>
              </a:ext>
            </a:extLst>
          </p:cNvPr>
          <p:cNvSpPr/>
          <p:nvPr/>
        </p:nvSpPr>
        <p:spPr>
          <a:xfrm>
            <a:off x="2112383" y="5707903"/>
            <a:ext cx="374904" cy="2191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768006B5-EAB5-5F23-D376-A209CBE12A19}"/>
              </a:ext>
            </a:extLst>
          </p:cNvPr>
          <p:cNvSpPr/>
          <p:nvPr/>
        </p:nvSpPr>
        <p:spPr>
          <a:xfrm>
            <a:off x="2490422" y="5704425"/>
            <a:ext cx="374904" cy="2191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A0450788-00F9-270A-0ACB-0D2CEC6D8845}"/>
              </a:ext>
            </a:extLst>
          </p:cNvPr>
          <p:cNvSpPr/>
          <p:nvPr/>
        </p:nvSpPr>
        <p:spPr>
          <a:xfrm>
            <a:off x="2856619" y="5700949"/>
            <a:ext cx="374904" cy="2191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DA204233-49C1-FF3E-1ED8-64D654BCDAC4}"/>
              </a:ext>
            </a:extLst>
          </p:cNvPr>
          <p:cNvSpPr/>
          <p:nvPr/>
        </p:nvSpPr>
        <p:spPr>
          <a:xfrm>
            <a:off x="3231523" y="5700948"/>
            <a:ext cx="374904" cy="2191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D6E9390F-7941-BB17-5163-9B95F6598B9B}"/>
              </a:ext>
            </a:extLst>
          </p:cNvPr>
          <p:cNvSpPr/>
          <p:nvPr/>
        </p:nvSpPr>
        <p:spPr>
          <a:xfrm>
            <a:off x="3602910" y="5700947"/>
            <a:ext cx="374904" cy="2191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65341A15-4D0F-3AB3-82CE-BE4AADB5D0E3}"/>
              </a:ext>
            </a:extLst>
          </p:cNvPr>
          <p:cNvSpPr/>
          <p:nvPr/>
        </p:nvSpPr>
        <p:spPr>
          <a:xfrm>
            <a:off x="3977814" y="5704425"/>
            <a:ext cx="374904" cy="2191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1B86305A-7BDE-D7E3-EC35-B92666313365}"/>
              </a:ext>
            </a:extLst>
          </p:cNvPr>
          <p:cNvSpPr/>
          <p:nvPr/>
        </p:nvSpPr>
        <p:spPr>
          <a:xfrm>
            <a:off x="4355853" y="5700947"/>
            <a:ext cx="374904" cy="2191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387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/>
      <p:bldP spid="9" grpId="0"/>
      <p:bldP spid="10" grpId="0" animBg="1"/>
      <p:bldP spid="12" grpId="0" animBg="1"/>
      <p:bldP spid="36" grpId="0"/>
      <p:bldP spid="37" grpId="0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CCA4375-5212-71E6-D2EC-59049BD9EA95}"/>
              </a:ext>
            </a:extLst>
          </p:cNvPr>
          <p:cNvSpPr/>
          <p:nvPr/>
        </p:nvSpPr>
        <p:spPr>
          <a:xfrm>
            <a:off x="3096430" y="1742638"/>
            <a:ext cx="3167127" cy="90678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Training Data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FFAD2EC-6698-23C4-0387-4FFE29396289}"/>
              </a:ext>
            </a:extLst>
          </p:cNvPr>
          <p:cNvSpPr/>
          <p:nvPr/>
        </p:nvSpPr>
        <p:spPr>
          <a:xfrm>
            <a:off x="3096430" y="3953964"/>
            <a:ext cx="3167126" cy="90742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Test Data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3A33626-545B-3AC0-6F4E-56DA70DA34D4}"/>
              </a:ext>
            </a:extLst>
          </p:cNvPr>
          <p:cNvSpPr/>
          <p:nvPr/>
        </p:nvSpPr>
        <p:spPr>
          <a:xfrm>
            <a:off x="3096430" y="2902342"/>
            <a:ext cx="3167127" cy="9067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Validation Data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09034C-B933-C42B-B822-30E5C7F60EF7}"/>
              </a:ext>
            </a:extLst>
          </p:cNvPr>
          <p:cNvSpPr/>
          <p:nvPr/>
        </p:nvSpPr>
        <p:spPr>
          <a:xfrm>
            <a:off x="6263557" y="1742638"/>
            <a:ext cx="3525119" cy="906780"/>
          </a:xfrm>
          <a:prstGeom prst="rect">
            <a:avLst/>
          </a:prstGeom>
          <a:solidFill>
            <a:srgbClr val="FFC000">
              <a:alpha val="5607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Use to Train Model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22FFA87-65C1-92F8-5685-8C14A787A7A5}"/>
              </a:ext>
            </a:extLst>
          </p:cNvPr>
          <p:cNvSpPr/>
          <p:nvPr/>
        </p:nvSpPr>
        <p:spPr>
          <a:xfrm>
            <a:off x="6263556" y="3953964"/>
            <a:ext cx="3525120" cy="906780"/>
          </a:xfrm>
          <a:prstGeom prst="rect">
            <a:avLst/>
          </a:prstGeom>
          <a:solidFill>
            <a:schemeClr val="accent4">
              <a:lumMod val="75000"/>
              <a:alpha val="5607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Test model with unseen data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62C1E46-333B-4A2A-3CC4-94A692A451BB}"/>
              </a:ext>
            </a:extLst>
          </p:cNvPr>
          <p:cNvSpPr/>
          <p:nvPr/>
        </p:nvSpPr>
        <p:spPr>
          <a:xfrm>
            <a:off x="6263556" y="2902943"/>
            <a:ext cx="3525120" cy="906780"/>
          </a:xfrm>
          <a:prstGeom prst="rect">
            <a:avLst/>
          </a:prstGeom>
          <a:solidFill>
            <a:schemeClr val="accent2">
              <a:lumMod val="75000"/>
              <a:alpha val="5607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Use to control overfit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Use to tune model parameters</a:t>
            </a:r>
          </a:p>
        </p:txBody>
      </p:sp>
    </p:spTree>
    <p:extLst>
      <p:ext uri="{BB962C8B-B14F-4D97-AF65-F5344CB8AC3E}">
        <p14:creationId xmlns:p14="http://schemas.microsoft.com/office/powerpoint/2010/main" val="862852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8" grpId="0" animBg="1"/>
      <p:bldP spid="9" grpId="0" animBg="1"/>
      <p:bldP spid="1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D66CF3-8252-B29B-58E0-585C53B47E66}"/>
              </a:ext>
            </a:extLst>
          </p:cNvPr>
          <p:cNvSpPr txBox="1"/>
          <p:nvPr/>
        </p:nvSpPr>
        <p:spPr>
          <a:xfrm>
            <a:off x="3299381" y="292231"/>
            <a:ext cx="5973110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Supervised Learning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E4B8E8-6CBA-A9E8-A167-CB8C87B8B856}"/>
              </a:ext>
            </a:extLst>
          </p:cNvPr>
          <p:cNvSpPr txBox="1"/>
          <p:nvPr/>
        </p:nvSpPr>
        <p:spPr>
          <a:xfrm>
            <a:off x="2762801" y="1481387"/>
            <a:ext cx="74288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Learning techniques to find a function to </a:t>
            </a:r>
            <a:r>
              <a:rPr lang="en-US" b="1" u="sng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predict a response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variable from set of dependent variables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5E7BCED-3868-538A-2244-B47FF1D881A4}"/>
              </a:ext>
            </a:extLst>
          </p:cNvPr>
          <p:cNvSpPr/>
          <p:nvPr/>
        </p:nvSpPr>
        <p:spPr>
          <a:xfrm>
            <a:off x="2278486" y="2439295"/>
            <a:ext cx="2406636" cy="298829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Dependent/Predictor Variable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6DCBB91-B3D2-783F-9AE8-29722CD6D6B6}"/>
              </a:ext>
            </a:extLst>
          </p:cNvPr>
          <p:cNvSpPr/>
          <p:nvPr/>
        </p:nvSpPr>
        <p:spPr>
          <a:xfrm>
            <a:off x="7717067" y="2455101"/>
            <a:ext cx="2793819" cy="298829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Independent/Response</a:t>
            </a:r>
          </a:p>
          <a:p>
            <a:pPr algn="ctr"/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Variable</a:t>
            </a:r>
          </a:p>
        </p:txBody>
      </p:sp>
      <p:sp>
        <p:nvSpPr>
          <p:cNvPr id="11" name="Notched Right Arrow 10">
            <a:extLst>
              <a:ext uri="{FF2B5EF4-FFF2-40B4-BE49-F238E27FC236}">
                <a16:creationId xmlns:a16="http://schemas.microsoft.com/office/drawing/2014/main" id="{59A19979-F720-A8CC-A5A2-0B8BB46A6C24}"/>
              </a:ext>
            </a:extLst>
          </p:cNvPr>
          <p:cNvSpPr/>
          <p:nvPr/>
        </p:nvSpPr>
        <p:spPr>
          <a:xfrm>
            <a:off x="5044569" y="3429000"/>
            <a:ext cx="2488676" cy="914400"/>
          </a:xfrm>
          <a:prstGeom prst="notched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C3A1320-1E0C-3B27-FD50-4259DB42191B}"/>
                  </a:ext>
                </a:extLst>
              </p:cNvPr>
              <p:cNvSpPr txBox="1"/>
              <p:nvPr/>
            </p:nvSpPr>
            <p:spPr>
              <a:xfrm>
                <a:off x="5282471" y="5864383"/>
                <a:ext cx="2006930" cy="6126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C3A1320-1E0C-3B27-FD50-4259DB4219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2471" y="5864383"/>
                <a:ext cx="2006930" cy="612604"/>
              </a:xfrm>
              <a:prstGeom prst="rect">
                <a:avLst/>
              </a:prstGeom>
              <a:blipFill>
                <a:blip r:embed="rId2"/>
                <a:stretch>
                  <a:fillRect t="-10204" b="-224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5608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animBg="1"/>
      <p:bldP spid="11" grpId="0" animBg="1"/>
      <p:bldP spid="12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2432CD8-E0CA-457A-9871-3333E6084F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195" y="721360"/>
            <a:ext cx="5723172" cy="2707640"/>
          </a:xfrm>
          <a:prstGeom prst="rect">
            <a:avLst/>
          </a:prstGeom>
        </p:spPr>
        <p:txBody>
          <a:bodyPr>
            <a:noAutofit/>
          </a:bodyPr>
          <a:lstStyle/>
          <a:p>
            <a:pPr algn="ctr"/>
            <a:br>
              <a:rPr lang="en-US" dirty="0">
                <a:solidFill>
                  <a:schemeClr val="tx1"/>
                </a:solidFill>
              </a:rPr>
            </a:br>
            <a:br>
              <a:rPr lang="en-US" dirty="0">
                <a:solidFill>
                  <a:schemeClr val="tx1"/>
                </a:solidFill>
              </a:rPr>
            </a:br>
            <a:br>
              <a:rPr lang="en-US" dirty="0">
                <a:solidFill>
                  <a:schemeClr val="tx1"/>
                </a:solidFill>
              </a:rPr>
            </a:b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Session 2: Part 2</a:t>
            </a:r>
            <a:br>
              <a:rPr lang="en-US" dirty="0">
                <a:solidFill>
                  <a:schemeClr val="tx1"/>
                </a:solidFill>
              </a:rPr>
            </a:br>
            <a:br>
              <a:rPr lang="en-US" dirty="0">
                <a:solidFill>
                  <a:schemeClr val="tx1"/>
                </a:solidFill>
              </a:rPr>
            </a:br>
            <a:r>
              <a:rPr lang="en-US" b="1" dirty="0"/>
              <a:t>Unsupervised Learning</a:t>
            </a:r>
            <a:br>
              <a:rPr lang="en-US" dirty="0">
                <a:solidFill>
                  <a:schemeClr val="tx1"/>
                </a:solidFill>
              </a:rPr>
            </a:br>
            <a:br>
              <a:rPr lang="en-US" dirty="0">
                <a:solidFill>
                  <a:schemeClr val="tx1"/>
                </a:solidFill>
              </a:rPr>
            </a:br>
            <a:r>
              <a:rPr lang="en-US" sz="2000" dirty="0">
                <a:solidFill>
                  <a:schemeClr val="tx1"/>
                </a:solidFill>
              </a:rPr>
              <a:t>Workshop on Quantitative Literacy and Statistics 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82617CD-A451-60A1-28C1-B292555243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611" y="5344380"/>
            <a:ext cx="3848100" cy="444500"/>
          </a:xfrm>
          <a:prstGeom prst="rect">
            <a:avLst/>
          </a:prstGeom>
        </p:spPr>
      </p:pic>
      <p:pic>
        <p:nvPicPr>
          <p:cNvPr id="2" name="Picture 1" descr="Abstract background of data">
            <a:extLst>
              <a:ext uri="{FF2B5EF4-FFF2-40B4-BE49-F238E27FC236}">
                <a16:creationId xmlns:a16="http://schemas.microsoft.com/office/drawing/2014/main" id="{063C6FEE-5236-AF26-A264-22185935C34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401" t="-1" r="-1" b="-1"/>
          <a:stretch/>
        </p:blipFill>
        <p:spPr>
          <a:xfrm>
            <a:off x="7436224" y="-87923"/>
            <a:ext cx="4826748" cy="703384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120299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D66CF3-8252-B29B-58E0-585C53B47E66}"/>
              </a:ext>
            </a:extLst>
          </p:cNvPr>
          <p:cNvSpPr txBox="1"/>
          <p:nvPr/>
        </p:nvSpPr>
        <p:spPr>
          <a:xfrm>
            <a:off x="3299381" y="292231"/>
            <a:ext cx="6691255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Unsupervised Learning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E4B8E8-6CBA-A9E8-A167-CB8C87B8B856}"/>
              </a:ext>
            </a:extLst>
          </p:cNvPr>
          <p:cNvSpPr txBox="1"/>
          <p:nvPr/>
        </p:nvSpPr>
        <p:spPr>
          <a:xfrm>
            <a:off x="2762801" y="1481387"/>
            <a:ext cx="74288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Learning techniques to find a patterns and cluster unlabeled data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5E7BCED-3868-538A-2244-B47FF1D881A4}"/>
              </a:ext>
            </a:extLst>
          </p:cNvPr>
          <p:cNvSpPr/>
          <p:nvPr/>
        </p:nvSpPr>
        <p:spPr>
          <a:xfrm>
            <a:off x="2488676" y="2439295"/>
            <a:ext cx="2196446" cy="298829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Data Set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6DCBB91-B3D2-783F-9AE8-29722CD6D6B6}"/>
              </a:ext>
            </a:extLst>
          </p:cNvPr>
          <p:cNvSpPr/>
          <p:nvPr/>
        </p:nvSpPr>
        <p:spPr>
          <a:xfrm>
            <a:off x="7717068" y="2455102"/>
            <a:ext cx="2196446" cy="62443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Cluster 1</a:t>
            </a:r>
          </a:p>
        </p:txBody>
      </p:sp>
      <p:sp>
        <p:nvSpPr>
          <p:cNvPr id="11" name="Notched Right Arrow 10">
            <a:extLst>
              <a:ext uri="{FF2B5EF4-FFF2-40B4-BE49-F238E27FC236}">
                <a16:creationId xmlns:a16="http://schemas.microsoft.com/office/drawing/2014/main" id="{59A19979-F720-A8CC-A5A2-0B8BB46A6C24}"/>
              </a:ext>
            </a:extLst>
          </p:cNvPr>
          <p:cNvSpPr/>
          <p:nvPr/>
        </p:nvSpPr>
        <p:spPr>
          <a:xfrm>
            <a:off x="5044569" y="3429000"/>
            <a:ext cx="2488676" cy="914400"/>
          </a:xfrm>
          <a:prstGeom prst="notched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7362FF7-6794-8C3E-866B-03AC91902529}"/>
              </a:ext>
            </a:extLst>
          </p:cNvPr>
          <p:cNvSpPr/>
          <p:nvPr/>
        </p:nvSpPr>
        <p:spPr>
          <a:xfrm>
            <a:off x="7717068" y="3079532"/>
            <a:ext cx="2196446" cy="1072054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Cluster 2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3DC0B06-DB67-5FFF-5D2A-B779504FD2F1}"/>
              </a:ext>
            </a:extLst>
          </p:cNvPr>
          <p:cNvSpPr/>
          <p:nvPr/>
        </p:nvSpPr>
        <p:spPr>
          <a:xfrm>
            <a:off x="7717068" y="4151586"/>
            <a:ext cx="2196446" cy="1276006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Cluster 3</a:t>
            </a:r>
          </a:p>
        </p:txBody>
      </p:sp>
    </p:spTree>
    <p:extLst>
      <p:ext uri="{BB962C8B-B14F-4D97-AF65-F5344CB8AC3E}">
        <p14:creationId xmlns:p14="http://schemas.microsoft.com/office/powerpoint/2010/main" val="2293701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1" grpId="0" animBg="1"/>
      <p:bldP spid="2" grpId="0" animBg="1"/>
      <p:bldP spid="7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D66CF3-8252-B29B-58E0-585C53B47E66}"/>
              </a:ext>
            </a:extLst>
          </p:cNvPr>
          <p:cNvSpPr txBox="1"/>
          <p:nvPr/>
        </p:nvSpPr>
        <p:spPr>
          <a:xfrm>
            <a:off x="3449281" y="2998113"/>
            <a:ext cx="5751896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K-Means Clustering</a:t>
            </a:r>
          </a:p>
        </p:txBody>
      </p:sp>
    </p:spTree>
    <p:extLst>
      <p:ext uri="{BB962C8B-B14F-4D97-AF65-F5344CB8AC3E}">
        <p14:creationId xmlns:p14="http://schemas.microsoft.com/office/powerpoint/2010/main" val="1695607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B20DDCA-D2C9-32BB-CD9D-16DC0B498E83}"/>
              </a:ext>
            </a:extLst>
          </p:cNvPr>
          <p:cNvCxnSpPr>
            <a:cxnSpLocks/>
          </p:cNvCxnSpPr>
          <p:nvPr/>
        </p:nvCxnSpPr>
        <p:spPr>
          <a:xfrm flipV="1">
            <a:off x="3442952" y="977462"/>
            <a:ext cx="0" cy="380242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0310F756-8238-62CD-80B2-F1068E52F5B9}"/>
              </a:ext>
            </a:extLst>
          </p:cNvPr>
          <p:cNvCxnSpPr>
            <a:cxnSpLocks/>
          </p:cNvCxnSpPr>
          <p:nvPr/>
        </p:nvCxnSpPr>
        <p:spPr>
          <a:xfrm>
            <a:off x="3442952" y="4760834"/>
            <a:ext cx="5259614" cy="1905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37C08D81-7251-6450-0A2C-2227E1010F14}"/>
              </a:ext>
            </a:extLst>
          </p:cNvPr>
          <p:cNvSpPr/>
          <p:nvPr/>
        </p:nvSpPr>
        <p:spPr>
          <a:xfrm>
            <a:off x="4180459" y="1978078"/>
            <a:ext cx="89807" cy="8980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6B9F1C12-EA48-EB2D-DFBA-82DF33184E00}"/>
              </a:ext>
            </a:extLst>
          </p:cNvPr>
          <p:cNvSpPr/>
          <p:nvPr/>
        </p:nvSpPr>
        <p:spPr>
          <a:xfrm>
            <a:off x="4622691" y="2572094"/>
            <a:ext cx="89807" cy="8980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3AC487BA-0023-81BE-B3D3-8827D76FDD56}"/>
              </a:ext>
            </a:extLst>
          </p:cNvPr>
          <p:cNvSpPr/>
          <p:nvPr/>
        </p:nvSpPr>
        <p:spPr>
          <a:xfrm>
            <a:off x="6474541" y="3715674"/>
            <a:ext cx="89807" cy="8980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CB3A1411-4D0B-6D24-2467-83C9BBEF8223}"/>
              </a:ext>
            </a:extLst>
          </p:cNvPr>
          <p:cNvSpPr/>
          <p:nvPr/>
        </p:nvSpPr>
        <p:spPr>
          <a:xfrm>
            <a:off x="4361434" y="2281027"/>
            <a:ext cx="89807" cy="8980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A7049933-BF5A-F8AD-F1E6-8AF2D3E8300F}"/>
              </a:ext>
            </a:extLst>
          </p:cNvPr>
          <p:cNvSpPr/>
          <p:nvPr/>
        </p:nvSpPr>
        <p:spPr>
          <a:xfrm>
            <a:off x="6429638" y="3503483"/>
            <a:ext cx="89807" cy="8980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2174006C-CDEF-0A2C-4415-418F7BC966B7}"/>
              </a:ext>
            </a:extLst>
          </p:cNvPr>
          <p:cNvSpPr/>
          <p:nvPr/>
        </p:nvSpPr>
        <p:spPr>
          <a:xfrm>
            <a:off x="6824245" y="3797317"/>
            <a:ext cx="89807" cy="8980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39">
                <a:extLst>
                  <a:ext uri="{FF2B5EF4-FFF2-40B4-BE49-F238E27FC236}">
                    <a16:creationId xmlns:a16="http://schemas.microsoft.com/office/drawing/2014/main" id="{A428A670-09BB-A757-E1A5-E00FCF9510E4}"/>
                  </a:ext>
                </a:extLst>
              </p:cNvPr>
              <p:cNvSpPr txBox="1"/>
              <p:nvPr/>
            </p:nvSpPr>
            <p:spPr>
              <a:xfrm>
                <a:off x="8438247" y="4779884"/>
                <a:ext cx="46557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</mc:Choice>
        <mc:Fallback xmlns="">
          <p:sp>
            <p:nvSpPr>
              <p:cNvPr id="13" name="TextBox 39">
                <a:extLst>
                  <a:ext uri="{FF2B5EF4-FFF2-40B4-BE49-F238E27FC236}">
                    <a16:creationId xmlns:a16="http://schemas.microsoft.com/office/drawing/2014/main" id="{A428A670-09BB-A757-E1A5-E00FCF9510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8247" y="4779884"/>
                <a:ext cx="465577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40">
                <a:extLst>
                  <a:ext uri="{FF2B5EF4-FFF2-40B4-BE49-F238E27FC236}">
                    <a16:creationId xmlns:a16="http://schemas.microsoft.com/office/drawing/2014/main" id="{B56D54C4-DBED-97AC-E294-D52E3D987AFA}"/>
                  </a:ext>
                </a:extLst>
              </p:cNvPr>
              <p:cNvSpPr txBox="1"/>
              <p:nvPr/>
            </p:nvSpPr>
            <p:spPr>
              <a:xfrm>
                <a:off x="2972054" y="792796"/>
                <a:ext cx="4708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</mc:Choice>
        <mc:Fallback xmlns="">
          <p:sp>
            <p:nvSpPr>
              <p:cNvPr id="14" name="TextBox 40">
                <a:extLst>
                  <a:ext uri="{FF2B5EF4-FFF2-40B4-BE49-F238E27FC236}">
                    <a16:creationId xmlns:a16="http://schemas.microsoft.com/office/drawing/2014/main" id="{B56D54C4-DBED-97AC-E294-D52E3D987A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2054" y="792796"/>
                <a:ext cx="470898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Oval 21">
            <a:extLst>
              <a:ext uri="{FF2B5EF4-FFF2-40B4-BE49-F238E27FC236}">
                <a16:creationId xmlns:a16="http://schemas.microsoft.com/office/drawing/2014/main" id="{6BD52572-FEC6-BCF3-63D2-9A384FDC833B}"/>
              </a:ext>
            </a:extLst>
          </p:cNvPr>
          <p:cNvSpPr/>
          <p:nvPr/>
        </p:nvSpPr>
        <p:spPr>
          <a:xfrm>
            <a:off x="4220020" y="3064709"/>
            <a:ext cx="89807" cy="8980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0703F0AD-6DBC-0B09-C9E2-481C3482CC4B}"/>
              </a:ext>
            </a:extLst>
          </p:cNvPr>
          <p:cNvSpPr/>
          <p:nvPr/>
        </p:nvSpPr>
        <p:spPr>
          <a:xfrm>
            <a:off x="4249579" y="2622306"/>
            <a:ext cx="89807" cy="8980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491EA0C-BA13-60DF-AA3A-F88977CE13F2}"/>
              </a:ext>
            </a:extLst>
          </p:cNvPr>
          <p:cNvSpPr/>
          <p:nvPr/>
        </p:nvSpPr>
        <p:spPr>
          <a:xfrm>
            <a:off x="4622691" y="3082256"/>
            <a:ext cx="89807" cy="8980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53F34859-1118-3CA5-3A19-F215616DC443}"/>
              </a:ext>
            </a:extLst>
          </p:cNvPr>
          <p:cNvSpPr/>
          <p:nvPr/>
        </p:nvSpPr>
        <p:spPr>
          <a:xfrm>
            <a:off x="4578667" y="1894503"/>
            <a:ext cx="89807" cy="8980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BA87511E-32F8-9CD1-3956-C54F5A6AE7A6}"/>
              </a:ext>
            </a:extLst>
          </p:cNvPr>
          <p:cNvSpPr/>
          <p:nvPr/>
        </p:nvSpPr>
        <p:spPr>
          <a:xfrm>
            <a:off x="6785839" y="3181467"/>
            <a:ext cx="89807" cy="8980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84E6F696-488B-0D01-E227-13D4F72088D7}"/>
              </a:ext>
            </a:extLst>
          </p:cNvPr>
          <p:cNvSpPr/>
          <p:nvPr/>
        </p:nvSpPr>
        <p:spPr>
          <a:xfrm>
            <a:off x="7135543" y="3263110"/>
            <a:ext cx="89807" cy="8980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73B1E05A-36EE-687C-234E-978ABB30ED32}"/>
              </a:ext>
            </a:extLst>
          </p:cNvPr>
          <p:cNvSpPr/>
          <p:nvPr/>
        </p:nvSpPr>
        <p:spPr>
          <a:xfrm>
            <a:off x="6429638" y="3085334"/>
            <a:ext cx="89807" cy="8980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3B1C8C4-507B-6631-0DCF-27EAA349FC9F}"/>
              </a:ext>
            </a:extLst>
          </p:cNvPr>
          <p:cNvSpPr/>
          <p:nvPr/>
        </p:nvSpPr>
        <p:spPr>
          <a:xfrm>
            <a:off x="4740899" y="2046903"/>
            <a:ext cx="89807" cy="8980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C6A24ED-032A-1927-3F64-2804DB75BD7F}"/>
              </a:ext>
            </a:extLst>
          </p:cNvPr>
          <p:cNvSpPr/>
          <p:nvPr/>
        </p:nvSpPr>
        <p:spPr>
          <a:xfrm>
            <a:off x="4445930" y="1692941"/>
            <a:ext cx="89807" cy="8980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5C44FA9-C266-08DA-A97D-670C0981F235}"/>
              </a:ext>
            </a:extLst>
          </p:cNvPr>
          <p:cNvSpPr/>
          <p:nvPr/>
        </p:nvSpPr>
        <p:spPr>
          <a:xfrm>
            <a:off x="6096000" y="3573105"/>
            <a:ext cx="89807" cy="8980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54" name="Cross 53">
            <a:extLst>
              <a:ext uri="{FF2B5EF4-FFF2-40B4-BE49-F238E27FC236}">
                <a16:creationId xmlns:a16="http://schemas.microsoft.com/office/drawing/2014/main" id="{1C95A355-4BD7-81E2-E021-00F67D1388CA}"/>
              </a:ext>
            </a:extLst>
          </p:cNvPr>
          <p:cNvSpPr/>
          <p:nvPr/>
        </p:nvSpPr>
        <p:spPr>
          <a:xfrm>
            <a:off x="5090524" y="3906940"/>
            <a:ext cx="254442" cy="242207"/>
          </a:xfrm>
          <a:prstGeom prst="plus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B4D49B6-5103-28EB-6DFA-A6091599225E}"/>
              </a:ext>
            </a:extLst>
          </p:cNvPr>
          <p:cNvSpPr txBox="1"/>
          <p:nvPr/>
        </p:nvSpPr>
        <p:spPr>
          <a:xfrm>
            <a:off x="8509809" y="1270229"/>
            <a:ext cx="30672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Assign data points for the closest centroid</a:t>
            </a:r>
          </a:p>
        </p:txBody>
      </p:sp>
      <p:sp>
        <p:nvSpPr>
          <p:cNvPr id="2" name="Cross 1">
            <a:extLst>
              <a:ext uri="{FF2B5EF4-FFF2-40B4-BE49-F238E27FC236}">
                <a16:creationId xmlns:a16="http://schemas.microsoft.com/office/drawing/2014/main" id="{B239A104-5E72-BD4A-659E-F201AB36CD0C}"/>
              </a:ext>
            </a:extLst>
          </p:cNvPr>
          <p:cNvSpPr/>
          <p:nvPr/>
        </p:nvSpPr>
        <p:spPr>
          <a:xfrm>
            <a:off x="5369722" y="2139486"/>
            <a:ext cx="254442" cy="242207"/>
          </a:xfrm>
          <a:prstGeom prst="plus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297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B20DDCA-D2C9-32BB-CD9D-16DC0B498E83}"/>
              </a:ext>
            </a:extLst>
          </p:cNvPr>
          <p:cNvCxnSpPr>
            <a:cxnSpLocks/>
          </p:cNvCxnSpPr>
          <p:nvPr/>
        </p:nvCxnSpPr>
        <p:spPr>
          <a:xfrm flipV="1">
            <a:off x="3442952" y="977462"/>
            <a:ext cx="0" cy="380242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0310F756-8238-62CD-80B2-F1068E52F5B9}"/>
              </a:ext>
            </a:extLst>
          </p:cNvPr>
          <p:cNvCxnSpPr>
            <a:cxnSpLocks/>
          </p:cNvCxnSpPr>
          <p:nvPr/>
        </p:nvCxnSpPr>
        <p:spPr>
          <a:xfrm>
            <a:off x="3442952" y="4760834"/>
            <a:ext cx="5259614" cy="1905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37C08D81-7251-6450-0A2C-2227E1010F14}"/>
              </a:ext>
            </a:extLst>
          </p:cNvPr>
          <p:cNvSpPr/>
          <p:nvPr/>
        </p:nvSpPr>
        <p:spPr>
          <a:xfrm>
            <a:off x="4180459" y="1978078"/>
            <a:ext cx="89807" cy="8980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6B9F1C12-EA48-EB2D-DFBA-82DF33184E00}"/>
              </a:ext>
            </a:extLst>
          </p:cNvPr>
          <p:cNvSpPr/>
          <p:nvPr/>
        </p:nvSpPr>
        <p:spPr>
          <a:xfrm>
            <a:off x="4622691" y="2572094"/>
            <a:ext cx="89807" cy="8980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3AC487BA-0023-81BE-B3D3-8827D76FDD56}"/>
              </a:ext>
            </a:extLst>
          </p:cNvPr>
          <p:cNvSpPr/>
          <p:nvPr/>
        </p:nvSpPr>
        <p:spPr>
          <a:xfrm>
            <a:off x="6474541" y="3715674"/>
            <a:ext cx="89807" cy="8980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CB3A1411-4D0B-6D24-2467-83C9BBEF8223}"/>
              </a:ext>
            </a:extLst>
          </p:cNvPr>
          <p:cNvSpPr/>
          <p:nvPr/>
        </p:nvSpPr>
        <p:spPr>
          <a:xfrm>
            <a:off x="4361434" y="2281027"/>
            <a:ext cx="89807" cy="8980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A7049933-BF5A-F8AD-F1E6-8AF2D3E8300F}"/>
              </a:ext>
            </a:extLst>
          </p:cNvPr>
          <p:cNvSpPr/>
          <p:nvPr/>
        </p:nvSpPr>
        <p:spPr>
          <a:xfrm>
            <a:off x="6429638" y="3503483"/>
            <a:ext cx="89807" cy="8980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2174006C-CDEF-0A2C-4415-418F7BC966B7}"/>
              </a:ext>
            </a:extLst>
          </p:cNvPr>
          <p:cNvSpPr/>
          <p:nvPr/>
        </p:nvSpPr>
        <p:spPr>
          <a:xfrm>
            <a:off x="6824245" y="3797317"/>
            <a:ext cx="89807" cy="8980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39">
                <a:extLst>
                  <a:ext uri="{FF2B5EF4-FFF2-40B4-BE49-F238E27FC236}">
                    <a16:creationId xmlns:a16="http://schemas.microsoft.com/office/drawing/2014/main" id="{A428A670-09BB-A757-E1A5-E00FCF9510E4}"/>
                  </a:ext>
                </a:extLst>
              </p:cNvPr>
              <p:cNvSpPr txBox="1"/>
              <p:nvPr/>
            </p:nvSpPr>
            <p:spPr>
              <a:xfrm>
                <a:off x="8438247" y="4779884"/>
                <a:ext cx="46557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</mc:Choice>
        <mc:Fallback xmlns="">
          <p:sp>
            <p:nvSpPr>
              <p:cNvPr id="13" name="TextBox 39">
                <a:extLst>
                  <a:ext uri="{FF2B5EF4-FFF2-40B4-BE49-F238E27FC236}">
                    <a16:creationId xmlns:a16="http://schemas.microsoft.com/office/drawing/2014/main" id="{A428A670-09BB-A757-E1A5-E00FCF9510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8247" y="4779884"/>
                <a:ext cx="465577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40">
                <a:extLst>
                  <a:ext uri="{FF2B5EF4-FFF2-40B4-BE49-F238E27FC236}">
                    <a16:creationId xmlns:a16="http://schemas.microsoft.com/office/drawing/2014/main" id="{B56D54C4-DBED-97AC-E294-D52E3D987AFA}"/>
                  </a:ext>
                </a:extLst>
              </p:cNvPr>
              <p:cNvSpPr txBox="1"/>
              <p:nvPr/>
            </p:nvSpPr>
            <p:spPr>
              <a:xfrm>
                <a:off x="2972054" y="792796"/>
                <a:ext cx="4708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</mc:Choice>
        <mc:Fallback xmlns="">
          <p:sp>
            <p:nvSpPr>
              <p:cNvPr id="14" name="TextBox 40">
                <a:extLst>
                  <a:ext uri="{FF2B5EF4-FFF2-40B4-BE49-F238E27FC236}">
                    <a16:creationId xmlns:a16="http://schemas.microsoft.com/office/drawing/2014/main" id="{B56D54C4-DBED-97AC-E294-D52E3D987A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2054" y="792796"/>
                <a:ext cx="470898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Oval 21">
            <a:extLst>
              <a:ext uri="{FF2B5EF4-FFF2-40B4-BE49-F238E27FC236}">
                <a16:creationId xmlns:a16="http://schemas.microsoft.com/office/drawing/2014/main" id="{6BD52572-FEC6-BCF3-63D2-9A384FDC833B}"/>
              </a:ext>
            </a:extLst>
          </p:cNvPr>
          <p:cNvSpPr/>
          <p:nvPr/>
        </p:nvSpPr>
        <p:spPr>
          <a:xfrm>
            <a:off x="4220020" y="3064709"/>
            <a:ext cx="89807" cy="8980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0703F0AD-6DBC-0B09-C9E2-481C3482CC4B}"/>
              </a:ext>
            </a:extLst>
          </p:cNvPr>
          <p:cNvSpPr/>
          <p:nvPr/>
        </p:nvSpPr>
        <p:spPr>
          <a:xfrm>
            <a:off x="4249579" y="2622306"/>
            <a:ext cx="89807" cy="8980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491EA0C-BA13-60DF-AA3A-F88977CE13F2}"/>
              </a:ext>
            </a:extLst>
          </p:cNvPr>
          <p:cNvSpPr/>
          <p:nvPr/>
        </p:nvSpPr>
        <p:spPr>
          <a:xfrm>
            <a:off x="4622691" y="3082256"/>
            <a:ext cx="89807" cy="8980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53F34859-1118-3CA5-3A19-F215616DC443}"/>
              </a:ext>
            </a:extLst>
          </p:cNvPr>
          <p:cNvSpPr/>
          <p:nvPr/>
        </p:nvSpPr>
        <p:spPr>
          <a:xfrm>
            <a:off x="4578667" y="1894503"/>
            <a:ext cx="89807" cy="8980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BA87511E-32F8-9CD1-3956-C54F5A6AE7A6}"/>
              </a:ext>
            </a:extLst>
          </p:cNvPr>
          <p:cNvSpPr/>
          <p:nvPr/>
        </p:nvSpPr>
        <p:spPr>
          <a:xfrm>
            <a:off x="6785839" y="3181467"/>
            <a:ext cx="89807" cy="8980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84E6F696-488B-0D01-E227-13D4F72088D7}"/>
              </a:ext>
            </a:extLst>
          </p:cNvPr>
          <p:cNvSpPr/>
          <p:nvPr/>
        </p:nvSpPr>
        <p:spPr>
          <a:xfrm>
            <a:off x="7135543" y="3263110"/>
            <a:ext cx="89807" cy="8980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73B1E05A-36EE-687C-234E-978ABB30ED32}"/>
              </a:ext>
            </a:extLst>
          </p:cNvPr>
          <p:cNvSpPr/>
          <p:nvPr/>
        </p:nvSpPr>
        <p:spPr>
          <a:xfrm>
            <a:off x="6429638" y="3085334"/>
            <a:ext cx="89807" cy="8980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3B1C8C4-507B-6631-0DCF-27EAA349FC9F}"/>
              </a:ext>
            </a:extLst>
          </p:cNvPr>
          <p:cNvSpPr/>
          <p:nvPr/>
        </p:nvSpPr>
        <p:spPr>
          <a:xfrm>
            <a:off x="4740899" y="2046903"/>
            <a:ext cx="89807" cy="8980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C6A24ED-032A-1927-3F64-2804DB75BD7F}"/>
              </a:ext>
            </a:extLst>
          </p:cNvPr>
          <p:cNvSpPr/>
          <p:nvPr/>
        </p:nvSpPr>
        <p:spPr>
          <a:xfrm>
            <a:off x="4445930" y="1692941"/>
            <a:ext cx="89807" cy="8980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5C44FA9-C266-08DA-A97D-670C0981F235}"/>
              </a:ext>
            </a:extLst>
          </p:cNvPr>
          <p:cNvSpPr/>
          <p:nvPr/>
        </p:nvSpPr>
        <p:spPr>
          <a:xfrm>
            <a:off x="6096000" y="3573105"/>
            <a:ext cx="89807" cy="8980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53" name="Cross 52">
            <a:extLst>
              <a:ext uri="{FF2B5EF4-FFF2-40B4-BE49-F238E27FC236}">
                <a16:creationId xmlns:a16="http://schemas.microsoft.com/office/drawing/2014/main" id="{D10BFA78-6D3A-4C4F-F533-61EC5595832B}"/>
              </a:ext>
            </a:extLst>
          </p:cNvPr>
          <p:cNvSpPr/>
          <p:nvPr/>
        </p:nvSpPr>
        <p:spPr>
          <a:xfrm>
            <a:off x="5369722" y="2139486"/>
            <a:ext cx="254442" cy="242207"/>
          </a:xfrm>
          <a:prstGeom prst="plus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Cross 53">
            <a:extLst>
              <a:ext uri="{FF2B5EF4-FFF2-40B4-BE49-F238E27FC236}">
                <a16:creationId xmlns:a16="http://schemas.microsoft.com/office/drawing/2014/main" id="{1C95A355-4BD7-81E2-E021-00F67D1388CA}"/>
              </a:ext>
            </a:extLst>
          </p:cNvPr>
          <p:cNvSpPr/>
          <p:nvPr/>
        </p:nvSpPr>
        <p:spPr>
          <a:xfrm>
            <a:off x="5090524" y="3906940"/>
            <a:ext cx="254442" cy="242207"/>
          </a:xfrm>
          <a:prstGeom prst="plus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B4D49B6-5103-28EB-6DFA-A6091599225E}"/>
              </a:ext>
            </a:extLst>
          </p:cNvPr>
          <p:cNvSpPr txBox="1"/>
          <p:nvPr/>
        </p:nvSpPr>
        <p:spPr>
          <a:xfrm>
            <a:off x="8509809" y="1270229"/>
            <a:ext cx="30672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Now update the center of the centroids</a:t>
            </a:r>
          </a:p>
        </p:txBody>
      </p:sp>
    </p:spTree>
    <p:extLst>
      <p:ext uri="{BB962C8B-B14F-4D97-AF65-F5344CB8AC3E}">
        <p14:creationId xmlns:p14="http://schemas.microsoft.com/office/powerpoint/2010/main" val="3839895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B20DDCA-D2C9-32BB-CD9D-16DC0B498E83}"/>
              </a:ext>
            </a:extLst>
          </p:cNvPr>
          <p:cNvCxnSpPr>
            <a:cxnSpLocks/>
          </p:cNvCxnSpPr>
          <p:nvPr/>
        </p:nvCxnSpPr>
        <p:spPr>
          <a:xfrm flipV="1">
            <a:off x="3442952" y="977462"/>
            <a:ext cx="0" cy="380242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0310F756-8238-62CD-80B2-F1068E52F5B9}"/>
              </a:ext>
            </a:extLst>
          </p:cNvPr>
          <p:cNvCxnSpPr>
            <a:cxnSpLocks/>
          </p:cNvCxnSpPr>
          <p:nvPr/>
        </p:nvCxnSpPr>
        <p:spPr>
          <a:xfrm>
            <a:off x="3442952" y="4760834"/>
            <a:ext cx="5259614" cy="1905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37C08D81-7251-6450-0A2C-2227E1010F14}"/>
              </a:ext>
            </a:extLst>
          </p:cNvPr>
          <p:cNvSpPr/>
          <p:nvPr/>
        </p:nvSpPr>
        <p:spPr>
          <a:xfrm>
            <a:off x="4180459" y="1978078"/>
            <a:ext cx="89807" cy="8980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6B9F1C12-EA48-EB2D-DFBA-82DF33184E00}"/>
              </a:ext>
            </a:extLst>
          </p:cNvPr>
          <p:cNvSpPr/>
          <p:nvPr/>
        </p:nvSpPr>
        <p:spPr>
          <a:xfrm>
            <a:off x="4622691" y="2572094"/>
            <a:ext cx="89807" cy="8980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3AC487BA-0023-81BE-B3D3-8827D76FDD56}"/>
              </a:ext>
            </a:extLst>
          </p:cNvPr>
          <p:cNvSpPr/>
          <p:nvPr/>
        </p:nvSpPr>
        <p:spPr>
          <a:xfrm>
            <a:off x="6474541" y="3715674"/>
            <a:ext cx="89807" cy="8980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CB3A1411-4D0B-6D24-2467-83C9BBEF8223}"/>
              </a:ext>
            </a:extLst>
          </p:cNvPr>
          <p:cNvSpPr/>
          <p:nvPr/>
        </p:nvSpPr>
        <p:spPr>
          <a:xfrm>
            <a:off x="4361434" y="2281027"/>
            <a:ext cx="89807" cy="8980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A7049933-BF5A-F8AD-F1E6-8AF2D3E8300F}"/>
              </a:ext>
            </a:extLst>
          </p:cNvPr>
          <p:cNvSpPr/>
          <p:nvPr/>
        </p:nvSpPr>
        <p:spPr>
          <a:xfrm>
            <a:off x="6429638" y="3503483"/>
            <a:ext cx="89807" cy="8980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2174006C-CDEF-0A2C-4415-418F7BC966B7}"/>
              </a:ext>
            </a:extLst>
          </p:cNvPr>
          <p:cNvSpPr/>
          <p:nvPr/>
        </p:nvSpPr>
        <p:spPr>
          <a:xfrm>
            <a:off x="6824245" y="3797317"/>
            <a:ext cx="89807" cy="8980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39">
                <a:extLst>
                  <a:ext uri="{FF2B5EF4-FFF2-40B4-BE49-F238E27FC236}">
                    <a16:creationId xmlns:a16="http://schemas.microsoft.com/office/drawing/2014/main" id="{A428A670-09BB-A757-E1A5-E00FCF9510E4}"/>
                  </a:ext>
                </a:extLst>
              </p:cNvPr>
              <p:cNvSpPr txBox="1"/>
              <p:nvPr/>
            </p:nvSpPr>
            <p:spPr>
              <a:xfrm>
                <a:off x="8438247" y="4779884"/>
                <a:ext cx="46557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</mc:Choice>
        <mc:Fallback xmlns="">
          <p:sp>
            <p:nvSpPr>
              <p:cNvPr id="13" name="TextBox 39">
                <a:extLst>
                  <a:ext uri="{FF2B5EF4-FFF2-40B4-BE49-F238E27FC236}">
                    <a16:creationId xmlns:a16="http://schemas.microsoft.com/office/drawing/2014/main" id="{A428A670-09BB-A757-E1A5-E00FCF9510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8247" y="4779884"/>
                <a:ext cx="465577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40">
                <a:extLst>
                  <a:ext uri="{FF2B5EF4-FFF2-40B4-BE49-F238E27FC236}">
                    <a16:creationId xmlns:a16="http://schemas.microsoft.com/office/drawing/2014/main" id="{B56D54C4-DBED-97AC-E294-D52E3D987AFA}"/>
                  </a:ext>
                </a:extLst>
              </p:cNvPr>
              <p:cNvSpPr txBox="1"/>
              <p:nvPr/>
            </p:nvSpPr>
            <p:spPr>
              <a:xfrm>
                <a:off x="2972054" y="792796"/>
                <a:ext cx="4708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</mc:Choice>
        <mc:Fallback xmlns="">
          <p:sp>
            <p:nvSpPr>
              <p:cNvPr id="14" name="TextBox 40">
                <a:extLst>
                  <a:ext uri="{FF2B5EF4-FFF2-40B4-BE49-F238E27FC236}">
                    <a16:creationId xmlns:a16="http://schemas.microsoft.com/office/drawing/2014/main" id="{B56D54C4-DBED-97AC-E294-D52E3D987A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2054" y="792796"/>
                <a:ext cx="470898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Oval 21">
            <a:extLst>
              <a:ext uri="{FF2B5EF4-FFF2-40B4-BE49-F238E27FC236}">
                <a16:creationId xmlns:a16="http://schemas.microsoft.com/office/drawing/2014/main" id="{6BD52572-FEC6-BCF3-63D2-9A384FDC833B}"/>
              </a:ext>
            </a:extLst>
          </p:cNvPr>
          <p:cNvSpPr/>
          <p:nvPr/>
        </p:nvSpPr>
        <p:spPr>
          <a:xfrm>
            <a:off x="4220020" y="3064709"/>
            <a:ext cx="89807" cy="8980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0703F0AD-6DBC-0B09-C9E2-481C3482CC4B}"/>
              </a:ext>
            </a:extLst>
          </p:cNvPr>
          <p:cNvSpPr/>
          <p:nvPr/>
        </p:nvSpPr>
        <p:spPr>
          <a:xfrm>
            <a:off x="4249579" y="2622306"/>
            <a:ext cx="89807" cy="8980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491EA0C-BA13-60DF-AA3A-F88977CE13F2}"/>
              </a:ext>
            </a:extLst>
          </p:cNvPr>
          <p:cNvSpPr/>
          <p:nvPr/>
        </p:nvSpPr>
        <p:spPr>
          <a:xfrm>
            <a:off x="4622691" y="3082256"/>
            <a:ext cx="89807" cy="8980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53F34859-1118-3CA5-3A19-F215616DC443}"/>
              </a:ext>
            </a:extLst>
          </p:cNvPr>
          <p:cNvSpPr/>
          <p:nvPr/>
        </p:nvSpPr>
        <p:spPr>
          <a:xfrm>
            <a:off x="4578667" y="1894503"/>
            <a:ext cx="89807" cy="8980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BA87511E-32F8-9CD1-3956-C54F5A6AE7A6}"/>
              </a:ext>
            </a:extLst>
          </p:cNvPr>
          <p:cNvSpPr/>
          <p:nvPr/>
        </p:nvSpPr>
        <p:spPr>
          <a:xfrm>
            <a:off x="6785839" y="3181467"/>
            <a:ext cx="89807" cy="8980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84E6F696-488B-0D01-E227-13D4F72088D7}"/>
              </a:ext>
            </a:extLst>
          </p:cNvPr>
          <p:cNvSpPr/>
          <p:nvPr/>
        </p:nvSpPr>
        <p:spPr>
          <a:xfrm>
            <a:off x="7135543" y="3263110"/>
            <a:ext cx="89807" cy="8980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73B1E05A-36EE-687C-234E-978ABB30ED32}"/>
              </a:ext>
            </a:extLst>
          </p:cNvPr>
          <p:cNvSpPr/>
          <p:nvPr/>
        </p:nvSpPr>
        <p:spPr>
          <a:xfrm>
            <a:off x="6429638" y="3085334"/>
            <a:ext cx="89807" cy="8980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3B1C8C4-507B-6631-0DCF-27EAA349FC9F}"/>
              </a:ext>
            </a:extLst>
          </p:cNvPr>
          <p:cNvSpPr/>
          <p:nvPr/>
        </p:nvSpPr>
        <p:spPr>
          <a:xfrm>
            <a:off x="4740899" y="2046903"/>
            <a:ext cx="89807" cy="8980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C6A24ED-032A-1927-3F64-2804DB75BD7F}"/>
              </a:ext>
            </a:extLst>
          </p:cNvPr>
          <p:cNvSpPr/>
          <p:nvPr/>
        </p:nvSpPr>
        <p:spPr>
          <a:xfrm>
            <a:off x="4445930" y="1692941"/>
            <a:ext cx="89807" cy="8980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5C44FA9-C266-08DA-A97D-670C0981F235}"/>
              </a:ext>
            </a:extLst>
          </p:cNvPr>
          <p:cNvSpPr/>
          <p:nvPr/>
        </p:nvSpPr>
        <p:spPr>
          <a:xfrm>
            <a:off x="6096000" y="3573105"/>
            <a:ext cx="89807" cy="8980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53" name="Cross 52">
            <a:extLst>
              <a:ext uri="{FF2B5EF4-FFF2-40B4-BE49-F238E27FC236}">
                <a16:creationId xmlns:a16="http://schemas.microsoft.com/office/drawing/2014/main" id="{D10BFA78-6D3A-4C4F-F533-61EC5595832B}"/>
              </a:ext>
            </a:extLst>
          </p:cNvPr>
          <p:cNvSpPr/>
          <p:nvPr/>
        </p:nvSpPr>
        <p:spPr>
          <a:xfrm>
            <a:off x="4859954" y="2249730"/>
            <a:ext cx="254442" cy="242207"/>
          </a:xfrm>
          <a:prstGeom prst="plus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Cross 53">
            <a:extLst>
              <a:ext uri="{FF2B5EF4-FFF2-40B4-BE49-F238E27FC236}">
                <a16:creationId xmlns:a16="http://schemas.microsoft.com/office/drawing/2014/main" id="{1C95A355-4BD7-81E2-E021-00F67D1388CA}"/>
              </a:ext>
            </a:extLst>
          </p:cNvPr>
          <p:cNvSpPr/>
          <p:nvPr/>
        </p:nvSpPr>
        <p:spPr>
          <a:xfrm>
            <a:off x="5743391" y="3773847"/>
            <a:ext cx="254442" cy="242207"/>
          </a:xfrm>
          <a:prstGeom prst="plus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B4D49B6-5103-28EB-6DFA-A6091599225E}"/>
              </a:ext>
            </a:extLst>
          </p:cNvPr>
          <p:cNvSpPr txBox="1"/>
          <p:nvPr/>
        </p:nvSpPr>
        <p:spPr>
          <a:xfrm>
            <a:off x="8509809" y="1270229"/>
            <a:ext cx="30672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Now update the center of the centroids</a:t>
            </a:r>
          </a:p>
        </p:txBody>
      </p:sp>
    </p:spTree>
    <p:extLst>
      <p:ext uri="{BB962C8B-B14F-4D97-AF65-F5344CB8AC3E}">
        <p14:creationId xmlns:p14="http://schemas.microsoft.com/office/powerpoint/2010/main" val="3932146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B20DDCA-D2C9-32BB-CD9D-16DC0B498E83}"/>
              </a:ext>
            </a:extLst>
          </p:cNvPr>
          <p:cNvCxnSpPr>
            <a:cxnSpLocks/>
          </p:cNvCxnSpPr>
          <p:nvPr/>
        </p:nvCxnSpPr>
        <p:spPr>
          <a:xfrm flipV="1">
            <a:off x="3442952" y="977462"/>
            <a:ext cx="0" cy="380242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0310F756-8238-62CD-80B2-F1068E52F5B9}"/>
              </a:ext>
            </a:extLst>
          </p:cNvPr>
          <p:cNvCxnSpPr>
            <a:cxnSpLocks/>
          </p:cNvCxnSpPr>
          <p:nvPr/>
        </p:nvCxnSpPr>
        <p:spPr>
          <a:xfrm>
            <a:off x="3442952" y="4760834"/>
            <a:ext cx="5259614" cy="1905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37C08D81-7251-6450-0A2C-2227E1010F14}"/>
              </a:ext>
            </a:extLst>
          </p:cNvPr>
          <p:cNvSpPr/>
          <p:nvPr/>
        </p:nvSpPr>
        <p:spPr>
          <a:xfrm>
            <a:off x="4180459" y="1978078"/>
            <a:ext cx="89807" cy="8980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6B9F1C12-EA48-EB2D-DFBA-82DF33184E00}"/>
              </a:ext>
            </a:extLst>
          </p:cNvPr>
          <p:cNvSpPr/>
          <p:nvPr/>
        </p:nvSpPr>
        <p:spPr>
          <a:xfrm>
            <a:off x="4622691" y="2572094"/>
            <a:ext cx="89807" cy="8980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3AC487BA-0023-81BE-B3D3-8827D76FDD56}"/>
              </a:ext>
            </a:extLst>
          </p:cNvPr>
          <p:cNvSpPr/>
          <p:nvPr/>
        </p:nvSpPr>
        <p:spPr>
          <a:xfrm>
            <a:off x="6474541" y="3715674"/>
            <a:ext cx="89807" cy="8980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CB3A1411-4D0B-6D24-2467-83C9BBEF8223}"/>
              </a:ext>
            </a:extLst>
          </p:cNvPr>
          <p:cNvSpPr/>
          <p:nvPr/>
        </p:nvSpPr>
        <p:spPr>
          <a:xfrm>
            <a:off x="4361434" y="2281027"/>
            <a:ext cx="89807" cy="8980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A7049933-BF5A-F8AD-F1E6-8AF2D3E8300F}"/>
              </a:ext>
            </a:extLst>
          </p:cNvPr>
          <p:cNvSpPr/>
          <p:nvPr/>
        </p:nvSpPr>
        <p:spPr>
          <a:xfrm>
            <a:off x="6429638" y="3503483"/>
            <a:ext cx="89807" cy="8980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2174006C-CDEF-0A2C-4415-418F7BC966B7}"/>
              </a:ext>
            </a:extLst>
          </p:cNvPr>
          <p:cNvSpPr/>
          <p:nvPr/>
        </p:nvSpPr>
        <p:spPr>
          <a:xfrm>
            <a:off x="6824245" y="3797317"/>
            <a:ext cx="89807" cy="8980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39">
                <a:extLst>
                  <a:ext uri="{FF2B5EF4-FFF2-40B4-BE49-F238E27FC236}">
                    <a16:creationId xmlns:a16="http://schemas.microsoft.com/office/drawing/2014/main" id="{A428A670-09BB-A757-E1A5-E00FCF9510E4}"/>
                  </a:ext>
                </a:extLst>
              </p:cNvPr>
              <p:cNvSpPr txBox="1"/>
              <p:nvPr/>
            </p:nvSpPr>
            <p:spPr>
              <a:xfrm>
                <a:off x="8438247" y="4779884"/>
                <a:ext cx="46557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</mc:Choice>
        <mc:Fallback xmlns="">
          <p:sp>
            <p:nvSpPr>
              <p:cNvPr id="13" name="TextBox 39">
                <a:extLst>
                  <a:ext uri="{FF2B5EF4-FFF2-40B4-BE49-F238E27FC236}">
                    <a16:creationId xmlns:a16="http://schemas.microsoft.com/office/drawing/2014/main" id="{A428A670-09BB-A757-E1A5-E00FCF9510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8247" y="4779884"/>
                <a:ext cx="465577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40">
                <a:extLst>
                  <a:ext uri="{FF2B5EF4-FFF2-40B4-BE49-F238E27FC236}">
                    <a16:creationId xmlns:a16="http://schemas.microsoft.com/office/drawing/2014/main" id="{B56D54C4-DBED-97AC-E294-D52E3D987AFA}"/>
                  </a:ext>
                </a:extLst>
              </p:cNvPr>
              <p:cNvSpPr txBox="1"/>
              <p:nvPr/>
            </p:nvSpPr>
            <p:spPr>
              <a:xfrm>
                <a:off x="2972054" y="792796"/>
                <a:ext cx="4708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</mc:Choice>
        <mc:Fallback xmlns="">
          <p:sp>
            <p:nvSpPr>
              <p:cNvPr id="14" name="TextBox 40">
                <a:extLst>
                  <a:ext uri="{FF2B5EF4-FFF2-40B4-BE49-F238E27FC236}">
                    <a16:creationId xmlns:a16="http://schemas.microsoft.com/office/drawing/2014/main" id="{B56D54C4-DBED-97AC-E294-D52E3D987A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2054" y="792796"/>
                <a:ext cx="470898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Oval 21">
            <a:extLst>
              <a:ext uri="{FF2B5EF4-FFF2-40B4-BE49-F238E27FC236}">
                <a16:creationId xmlns:a16="http://schemas.microsoft.com/office/drawing/2014/main" id="{6BD52572-FEC6-BCF3-63D2-9A384FDC833B}"/>
              </a:ext>
            </a:extLst>
          </p:cNvPr>
          <p:cNvSpPr/>
          <p:nvPr/>
        </p:nvSpPr>
        <p:spPr>
          <a:xfrm>
            <a:off x="4220020" y="3064709"/>
            <a:ext cx="89807" cy="8980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0703F0AD-6DBC-0B09-C9E2-481C3482CC4B}"/>
              </a:ext>
            </a:extLst>
          </p:cNvPr>
          <p:cNvSpPr/>
          <p:nvPr/>
        </p:nvSpPr>
        <p:spPr>
          <a:xfrm>
            <a:off x="4249579" y="2622306"/>
            <a:ext cx="89807" cy="8980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491EA0C-BA13-60DF-AA3A-F88977CE13F2}"/>
              </a:ext>
            </a:extLst>
          </p:cNvPr>
          <p:cNvSpPr/>
          <p:nvPr/>
        </p:nvSpPr>
        <p:spPr>
          <a:xfrm>
            <a:off x="4622691" y="3082256"/>
            <a:ext cx="89807" cy="8980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53F34859-1118-3CA5-3A19-F215616DC443}"/>
              </a:ext>
            </a:extLst>
          </p:cNvPr>
          <p:cNvSpPr/>
          <p:nvPr/>
        </p:nvSpPr>
        <p:spPr>
          <a:xfrm>
            <a:off x="4578667" y="1894503"/>
            <a:ext cx="89807" cy="8980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BA87511E-32F8-9CD1-3956-C54F5A6AE7A6}"/>
              </a:ext>
            </a:extLst>
          </p:cNvPr>
          <p:cNvSpPr/>
          <p:nvPr/>
        </p:nvSpPr>
        <p:spPr>
          <a:xfrm>
            <a:off x="6785839" y="3181467"/>
            <a:ext cx="89807" cy="8980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84E6F696-488B-0D01-E227-13D4F72088D7}"/>
              </a:ext>
            </a:extLst>
          </p:cNvPr>
          <p:cNvSpPr/>
          <p:nvPr/>
        </p:nvSpPr>
        <p:spPr>
          <a:xfrm>
            <a:off x="7135543" y="3263110"/>
            <a:ext cx="89807" cy="8980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73B1E05A-36EE-687C-234E-978ABB30ED32}"/>
              </a:ext>
            </a:extLst>
          </p:cNvPr>
          <p:cNvSpPr/>
          <p:nvPr/>
        </p:nvSpPr>
        <p:spPr>
          <a:xfrm>
            <a:off x="6429638" y="3085334"/>
            <a:ext cx="89807" cy="8980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3B1C8C4-507B-6631-0DCF-27EAA349FC9F}"/>
              </a:ext>
            </a:extLst>
          </p:cNvPr>
          <p:cNvSpPr/>
          <p:nvPr/>
        </p:nvSpPr>
        <p:spPr>
          <a:xfrm>
            <a:off x="4740899" y="2046903"/>
            <a:ext cx="89807" cy="8980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C6A24ED-032A-1927-3F64-2804DB75BD7F}"/>
              </a:ext>
            </a:extLst>
          </p:cNvPr>
          <p:cNvSpPr/>
          <p:nvPr/>
        </p:nvSpPr>
        <p:spPr>
          <a:xfrm>
            <a:off x="4445930" y="1692941"/>
            <a:ext cx="89807" cy="8980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5C44FA9-C266-08DA-A97D-670C0981F235}"/>
              </a:ext>
            </a:extLst>
          </p:cNvPr>
          <p:cNvSpPr/>
          <p:nvPr/>
        </p:nvSpPr>
        <p:spPr>
          <a:xfrm>
            <a:off x="6096000" y="3573105"/>
            <a:ext cx="89807" cy="8980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53" name="Cross 52">
            <a:extLst>
              <a:ext uri="{FF2B5EF4-FFF2-40B4-BE49-F238E27FC236}">
                <a16:creationId xmlns:a16="http://schemas.microsoft.com/office/drawing/2014/main" id="{D10BFA78-6D3A-4C4F-F533-61EC5595832B}"/>
              </a:ext>
            </a:extLst>
          </p:cNvPr>
          <p:cNvSpPr/>
          <p:nvPr/>
        </p:nvSpPr>
        <p:spPr>
          <a:xfrm>
            <a:off x="4859954" y="2249730"/>
            <a:ext cx="254442" cy="242207"/>
          </a:xfrm>
          <a:prstGeom prst="plus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Cross 53">
            <a:extLst>
              <a:ext uri="{FF2B5EF4-FFF2-40B4-BE49-F238E27FC236}">
                <a16:creationId xmlns:a16="http://schemas.microsoft.com/office/drawing/2014/main" id="{1C95A355-4BD7-81E2-E021-00F67D1388CA}"/>
              </a:ext>
            </a:extLst>
          </p:cNvPr>
          <p:cNvSpPr/>
          <p:nvPr/>
        </p:nvSpPr>
        <p:spPr>
          <a:xfrm>
            <a:off x="5743391" y="3773847"/>
            <a:ext cx="254442" cy="242207"/>
          </a:xfrm>
          <a:prstGeom prst="plus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B4D49B6-5103-28EB-6DFA-A6091599225E}"/>
              </a:ext>
            </a:extLst>
          </p:cNvPr>
          <p:cNvSpPr txBox="1"/>
          <p:nvPr/>
        </p:nvSpPr>
        <p:spPr>
          <a:xfrm>
            <a:off x="8509809" y="1270229"/>
            <a:ext cx="30672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Find the the closest points and and update the centroid</a:t>
            </a:r>
          </a:p>
          <a:p>
            <a:endParaRPr lang="en-US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Repeat the process</a:t>
            </a:r>
          </a:p>
        </p:txBody>
      </p:sp>
    </p:spTree>
    <p:extLst>
      <p:ext uri="{BB962C8B-B14F-4D97-AF65-F5344CB8AC3E}">
        <p14:creationId xmlns:p14="http://schemas.microsoft.com/office/powerpoint/2010/main" val="3967310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B20DDCA-D2C9-32BB-CD9D-16DC0B498E83}"/>
              </a:ext>
            </a:extLst>
          </p:cNvPr>
          <p:cNvCxnSpPr>
            <a:cxnSpLocks/>
          </p:cNvCxnSpPr>
          <p:nvPr/>
        </p:nvCxnSpPr>
        <p:spPr>
          <a:xfrm flipV="1">
            <a:off x="3442952" y="977462"/>
            <a:ext cx="0" cy="380242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0310F756-8238-62CD-80B2-F1068E52F5B9}"/>
              </a:ext>
            </a:extLst>
          </p:cNvPr>
          <p:cNvCxnSpPr>
            <a:cxnSpLocks/>
          </p:cNvCxnSpPr>
          <p:nvPr/>
        </p:nvCxnSpPr>
        <p:spPr>
          <a:xfrm>
            <a:off x="3442952" y="4760834"/>
            <a:ext cx="5259614" cy="1905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37C08D81-7251-6450-0A2C-2227E1010F14}"/>
              </a:ext>
            </a:extLst>
          </p:cNvPr>
          <p:cNvSpPr/>
          <p:nvPr/>
        </p:nvSpPr>
        <p:spPr>
          <a:xfrm>
            <a:off x="4180459" y="1978078"/>
            <a:ext cx="89807" cy="8980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6B9F1C12-EA48-EB2D-DFBA-82DF33184E00}"/>
              </a:ext>
            </a:extLst>
          </p:cNvPr>
          <p:cNvSpPr/>
          <p:nvPr/>
        </p:nvSpPr>
        <p:spPr>
          <a:xfrm>
            <a:off x="4622691" y="2572094"/>
            <a:ext cx="89807" cy="8980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3AC487BA-0023-81BE-B3D3-8827D76FDD56}"/>
              </a:ext>
            </a:extLst>
          </p:cNvPr>
          <p:cNvSpPr/>
          <p:nvPr/>
        </p:nvSpPr>
        <p:spPr>
          <a:xfrm>
            <a:off x="6474541" y="3715674"/>
            <a:ext cx="89807" cy="8980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CB3A1411-4D0B-6D24-2467-83C9BBEF8223}"/>
              </a:ext>
            </a:extLst>
          </p:cNvPr>
          <p:cNvSpPr/>
          <p:nvPr/>
        </p:nvSpPr>
        <p:spPr>
          <a:xfrm>
            <a:off x="4361434" y="2281027"/>
            <a:ext cx="89807" cy="8980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A7049933-BF5A-F8AD-F1E6-8AF2D3E8300F}"/>
              </a:ext>
            </a:extLst>
          </p:cNvPr>
          <p:cNvSpPr/>
          <p:nvPr/>
        </p:nvSpPr>
        <p:spPr>
          <a:xfrm>
            <a:off x="6429638" y="3503483"/>
            <a:ext cx="89807" cy="8980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2174006C-CDEF-0A2C-4415-418F7BC966B7}"/>
              </a:ext>
            </a:extLst>
          </p:cNvPr>
          <p:cNvSpPr/>
          <p:nvPr/>
        </p:nvSpPr>
        <p:spPr>
          <a:xfrm>
            <a:off x="6824245" y="3797317"/>
            <a:ext cx="89807" cy="8980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39">
                <a:extLst>
                  <a:ext uri="{FF2B5EF4-FFF2-40B4-BE49-F238E27FC236}">
                    <a16:creationId xmlns:a16="http://schemas.microsoft.com/office/drawing/2014/main" id="{A428A670-09BB-A757-E1A5-E00FCF9510E4}"/>
                  </a:ext>
                </a:extLst>
              </p:cNvPr>
              <p:cNvSpPr txBox="1"/>
              <p:nvPr/>
            </p:nvSpPr>
            <p:spPr>
              <a:xfrm>
                <a:off x="8438247" y="4779884"/>
                <a:ext cx="46557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</mc:Choice>
        <mc:Fallback xmlns="">
          <p:sp>
            <p:nvSpPr>
              <p:cNvPr id="13" name="TextBox 39">
                <a:extLst>
                  <a:ext uri="{FF2B5EF4-FFF2-40B4-BE49-F238E27FC236}">
                    <a16:creationId xmlns:a16="http://schemas.microsoft.com/office/drawing/2014/main" id="{A428A670-09BB-A757-E1A5-E00FCF9510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8247" y="4779884"/>
                <a:ext cx="465577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40">
                <a:extLst>
                  <a:ext uri="{FF2B5EF4-FFF2-40B4-BE49-F238E27FC236}">
                    <a16:creationId xmlns:a16="http://schemas.microsoft.com/office/drawing/2014/main" id="{B56D54C4-DBED-97AC-E294-D52E3D987AFA}"/>
                  </a:ext>
                </a:extLst>
              </p:cNvPr>
              <p:cNvSpPr txBox="1"/>
              <p:nvPr/>
            </p:nvSpPr>
            <p:spPr>
              <a:xfrm>
                <a:off x="2972054" y="792796"/>
                <a:ext cx="4708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</mc:Choice>
        <mc:Fallback xmlns="">
          <p:sp>
            <p:nvSpPr>
              <p:cNvPr id="14" name="TextBox 40">
                <a:extLst>
                  <a:ext uri="{FF2B5EF4-FFF2-40B4-BE49-F238E27FC236}">
                    <a16:creationId xmlns:a16="http://schemas.microsoft.com/office/drawing/2014/main" id="{B56D54C4-DBED-97AC-E294-D52E3D987A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2054" y="792796"/>
                <a:ext cx="470898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Oval 21">
            <a:extLst>
              <a:ext uri="{FF2B5EF4-FFF2-40B4-BE49-F238E27FC236}">
                <a16:creationId xmlns:a16="http://schemas.microsoft.com/office/drawing/2014/main" id="{6BD52572-FEC6-BCF3-63D2-9A384FDC833B}"/>
              </a:ext>
            </a:extLst>
          </p:cNvPr>
          <p:cNvSpPr/>
          <p:nvPr/>
        </p:nvSpPr>
        <p:spPr>
          <a:xfrm>
            <a:off x="4220020" y="3064709"/>
            <a:ext cx="89807" cy="8980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0703F0AD-6DBC-0B09-C9E2-481C3482CC4B}"/>
              </a:ext>
            </a:extLst>
          </p:cNvPr>
          <p:cNvSpPr/>
          <p:nvPr/>
        </p:nvSpPr>
        <p:spPr>
          <a:xfrm>
            <a:off x="4249579" y="2622306"/>
            <a:ext cx="89807" cy="8980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491EA0C-BA13-60DF-AA3A-F88977CE13F2}"/>
              </a:ext>
            </a:extLst>
          </p:cNvPr>
          <p:cNvSpPr/>
          <p:nvPr/>
        </p:nvSpPr>
        <p:spPr>
          <a:xfrm>
            <a:off x="4622691" y="3082256"/>
            <a:ext cx="89807" cy="8980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53F34859-1118-3CA5-3A19-F215616DC443}"/>
              </a:ext>
            </a:extLst>
          </p:cNvPr>
          <p:cNvSpPr/>
          <p:nvPr/>
        </p:nvSpPr>
        <p:spPr>
          <a:xfrm>
            <a:off x="4578667" y="1894503"/>
            <a:ext cx="89807" cy="8980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BA87511E-32F8-9CD1-3956-C54F5A6AE7A6}"/>
              </a:ext>
            </a:extLst>
          </p:cNvPr>
          <p:cNvSpPr/>
          <p:nvPr/>
        </p:nvSpPr>
        <p:spPr>
          <a:xfrm>
            <a:off x="6785839" y="3181467"/>
            <a:ext cx="89807" cy="8980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84E6F696-488B-0D01-E227-13D4F72088D7}"/>
              </a:ext>
            </a:extLst>
          </p:cNvPr>
          <p:cNvSpPr/>
          <p:nvPr/>
        </p:nvSpPr>
        <p:spPr>
          <a:xfrm>
            <a:off x="7135543" y="3263110"/>
            <a:ext cx="89807" cy="8980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73B1E05A-36EE-687C-234E-978ABB30ED32}"/>
              </a:ext>
            </a:extLst>
          </p:cNvPr>
          <p:cNvSpPr/>
          <p:nvPr/>
        </p:nvSpPr>
        <p:spPr>
          <a:xfrm>
            <a:off x="6429638" y="3085334"/>
            <a:ext cx="89807" cy="8980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3B1C8C4-507B-6631-0DCF-27EAA349FC9F}"/>
              </a:ext>
            </a:extLst>
          </p:cNvPr>
          <p:cNvSpPr/>
          <p:nvPr/>
        </p:nvSpPr>
        <p:spPr>
          <a:xfrm>
            <a:off x="4740899" y="2046903"/>
            <a:ext cx="89807" cy="8980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C6A24ED-032A-1927-3F64-2804DB75BD7F}"/>
              </a:ext>
            </a:extLst>
          </p:cNvPr>
          <p:cNvSpPr/>
          <p:nvPr/>
        </p:nvSpPr>
        <p:spPr>
          <a:xfrm>
            <a:off x="4445930" y="1692941"/>
            <a:ext cx="89807" cy="8980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5C44FA9-C266-08DA-A97D-670C0981F235}"/>
              </a:ext>
            </a:extLst>
          </p:cNvPr>
          <p:cNvSpPr/>
          <p:nvPr/>
        </p:nvSpPr>
        <p:spPr>
          <a:xfrm>
            <a:off x="6096000" y="3573105"/>
            <a:ext cx="89807" cy="8980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53" name="Cross 52">
            <a:extLst>
              <a:ext uri="{FF2B5EF4-FFF2-40B4-BE49-F238E27FC236}">
                <a16:creationId xmlns:a16="http://schemas.microsoft.com/office/drawing/2014/main" id="{D10BFA78-6D3A-4C4F-F533-61EC5595832B}"/>
              </a:ext>
            </a:extLst>
          </p:cNvPr>
          <p:cNvSpPr/>
          <p:nvPr/>
        </p:nvSpPr>
        <p:spPr>
          <a:xfrm>
            <a:off x="4400670" y="2374790"/>
            <a:ext cx="254442" cy="242207"/>
          </a:xfrm>
          <a:prstGeom prst="plus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Cross 53">
            <a:extLst>
              <a:ext uri="{FF2B5EF4-FFF2-40B4-BE49-F238E27FC236}">
                <a16:creationId xmlns:a16="http://schemas.microsoft.com/office/drawing/2014/main" id="{1C95A355-4BD7-81E2-E021-00F67D1388CA}"/>
              </a:ext>
            </a:extLst>
          </p:cNvPr>
          <p:cNvSpPr/>
          <p:nvPr/>
        </p:nvSpPr>
        <p:spPr>
          <a:xfrm>
            <a:off x="6558113" y="3446708"/>
            <a:ext cx="254442" cy="242207"/>
          </a:xfrm>
          <a:prstGeom prst="plus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B4D49B6-5103-28EB-6DFA-A6091599225E}"/>
              </a:ext>
            </a:extLst>
          </p:cNvPr>
          <p:cNvSpPr txBox="1"/>
          <p:nvPr/>
        </p:nvSpPr>
        <p:spPr>
          <a:xfrm>
            <a:off x="8509809" y="1270229"/>
            <a:ext cx="30672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Find the the closest points and and update the centroid</a:t>
            </a:r>
          </a:p>
          <a:p>
            <a:endParaRPr lang="en-US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Repeat the process</a:t>
            </a:r>
          </a:p>
        </p:txBody>
      </p:sp>
    </p:spTree>
    <p:extLst>
      <p:ext uri="{BB962C8B-B14F-4D97-AF65-F5344CB8AC3E}">
        <p14:creationId xmlns:p14="http://schemas.microsoft.com/office/powerpoint/2010/main" val="628682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B20DDCA-D2C9-32BB-CD9D-16DC0B498E83}"/>
              </a:ext>
            </a:extLst>
          </p:cNvPr>
          <p:cNvCxnSpPr>
            <a:cxnSpLocks/>
          </p:cNvCxnSpPr>
          <p:nvPr/>
        </p:nvCxnSpPr>
        <p:spPr>
          <a:xfrm flipV="1">
            <a:off x="3442952" y="977462"/>
            <a:ext cx="0" cy="380242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0310F756-8238-62CD-80B2-F1068E52F5B9}"/>
              </a:ext>
            </a:extLst>
          </p:cNvPr>
          <p:cNvCxnSpPr>
            <a:cxnSpLocks/>
          </p:cNvCxnSpPr>
          <p:nvPr/>
        </p:nvCxnSpPr>
        <p:spPr>
          <a:xfrm>
            <a:off x="3442952" y="4760834"/>
            <a:ext cx="5259614" cy="1905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37C08D81-7251-6450-0A2C-2227E1010F14}"/>
              </a:ext>
            </a:extLst>
          </p:cNvPr>
          <p:cNvSpPr/>
          <p:nvPr/>
        </p:nvSpPr>
        <p:spPr>
          <a:xfrm>
            <a:off x="4180459" y="1978078"/>
            <a:ext cx="89807" cy="8980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6B9F1C12-EA48-EB2D-DFBA-82DF33184E00}"/>
              </a:ext>
            </a:extLst>
          </p:cNvPr>
          <p:cNvSpPr/>
          <p:nvPr/>
        </p:nvSpPr>
        <p:spPr>
          <a:xfrm>
            <a:off x="4622691" y="2572094"/>
            <a:ext cx="89807" cy="8980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3AC487BA-0023-81BE-B3D3-8827D76FDD56}"/>
              </a:ext>
            </a:extLst>
          </p:cNvPr>
          <p:cNvSpPr/>
          <p:nvPr/>
        </p:nvSpPr>
        <p:spPr>
          <a:xfrm>
            <a:off x="6474541" y="3715674"/>
            <a:ext cx="89807" cy="8980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CB3A1411-4D0B-6D24-2467-83C9BBEF8223}"/>
              </a:ext>
            </a:extLst>
          </p:cNvPr>
          <p:cNvSpPr/>
          <p:nvPr/>
        </p:nvSpPr>
        <p:spPr>
          <a:xfrm>
            <a:off x="4361434" y="2281027"/>
            <a:ext cx="89807" cy="8980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A7049933-BF5A-F8AD-F1E6-8AF2D3E8300F}"/>
              </a:ext>
            </a:extLst>
          </p:cNvPr>
          <p:cNvSpPr/>
          <p:nvPr/>
        </p:nvSpPr>
        <p:spPr>
          <a:xfrm>
            <a:off x="6429638" y="3503483"/>
            <a:ext cx="89807" cy="8980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2174006C-CDEF-0A2C-4415-418F7BC966B7}"/>
              </a:ext>
            </a:extLst>
          </p:cNvPr>
          <p:cNvSpPr/>
          <p:nvPr/>
        </p:nvSpPr>
        <p:spPr>
          <a:xfrm>
            <a:off x="6824245" y="3797317"/>
            <a:ext cx="89807" cy="8980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39">
                <a:extLst>
                  <a:ext uri="{FF2B5EF4-FFF2-40B4-BE49-F238E27FC236}">
                    <a16:creationId xmlns:a16="http://schemas.microsoft.com/office/drawing/2014/main" id="{A428A670-09BB-A757-E1A5-E00FCF9510E4}"/>
                  </a:ext>
                </a:extLst>
              </p:cNvPr>
              <p:cNvSpPr txBox="1"/>
              <p:nvPr/>
            </p:nvSpPr>
            <p:spPr>
              <a:xfrm>
                <a:off x="8438247" y="4779884"/>
                <a:ext cx="46557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</mc:Choice>
        <mc:Fallback xmlns="">
          <p:sp>
            <p:nvSpPr>
              <p:cNvPr id="13" name="TextBox 39">
                <a:extLst>
                  <a:ext uri="{FF2B5EF4-FFF2-40B4-BE49-F238E27FC236}">
                    <a16:creationId xmlns:a16="http://schemas.microsoft.com/office/drawing/2014/main" id="{A428A670-09BB-A757-E1A5-E00FCF9510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8247" y="4779884"/>
                <a:ext cx="465577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40">
                <a:extLst>
                  <a:ext uri="{FF2B5EF4-FFF2-40B4-BE49-F238E27FC236}">
                    <a16:creationId xmlns:a16="http://schemas.microsoft.com/office/drawing/2014/main" id="{B56D54C4-DBED-97AC-E294-D52E3D987AFA}"/>
                  </a:ext>
                </a:extLst>
              </p:cNvPr>
              <p:cNvSpPr txBox="1"/>
              <p:nvPr/>
            </p:nvSpPr>
            <p:spPr>
              <a:xfrm>
                <a:off x="2972054" y="792796"/>
                <a:ext cx="4708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</mc:Choice>
        <mc:Fallback xmlns="">
          <p:sp>
            <p:nvSpPr>
              <p:cNvPr id="14" name="TextBox 40">
                <a:extLst>
                  <a:ext uri="{FF2B5EF4-FFF2-40B4-BE49-F238E27FC236}">
                    <a16:creationId xmlns:a16="http://schemas.microsoft.com/office/drawing/2014/main" id="{B56D54C4-DBED-97AC-E294-D52E3D987A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2054" y="792796"/>
                <a:ext cx="470898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Oval 21">
            <a:extLst>
              <a:ext uri="{FF2B5EF4-FFF2-40B4-BE49-F238E27FC236}">
                <a16:creationId xmlns:a16="http://schemas.microsoft.com/office/drawing/2014/main" id="{6BD52572-FEC6-BCF3-63D2-9A384FDC833B}"/>
              </a:ext>
            </a:extLst>
          </p:cNvPr>
          <p:cNvSpPr/>
          <p:nvPr/>
        </p:nvSpPr>
        <p:spPr>
          <a:xfrm>
            <a:off x="4220020" y="3064709"/>
            <a:ext cx="89807" cy="8980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0703F0AD-6DBC-0B09-C9E2-481C3482CC4B}"/>
              </a:ext>
            </a:extLst>
          </p:cNvPr>
          <p:cNvSpPr/>
          <p:nvPr/>
        </p:nvSpPr>
        <p:spPr>
          <a:xfrm>
            <a:off x="4249579" y="2622306"/>
            <a:ext cx="89807" cy="8980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491EA0C-BA13-60DF-AA3A-F88977CE13F2}"/>
              </a:ext>
            </a:extLst>
          </p:cNvPr>
          <p:cNvSpPr/>
          <p:nvPr/>
        </p:nvSpPr>
        <p:spPr>
          <a:xfrm>
            <a:off x="4622691" y="3082256"/>
            <a:ext cx="89807" cy="8980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53F34859-1118-3CA5-3A19-F215616DC443}"/>
              </a:ext>
            </a:extLst>
          </p:cNvPr>
          <p:cNvSpPr/>
          <p:nvPr/>
        </p:nvSpPr>
        <p:spPr>
          <a:xfrm>
            <a:off x="4578667" y="1894503"/>
            <a:ext cx="89807" cy="8980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BA87511E-32F8-9CD1-3956-C54F5A6AE7A6}"/>
              </a:ext>
            </a:extLst>
          </p:cNvPr>
          <p:cNvSpPr/>
          <p:nvPr/>
        </p:nvSpPr>
        <p:spPr>
          <a:xfrm>
            <a:off x="6785839" y="3181467"/>
            <a:ext cx="89807" cy="8980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84E6F696-488B-0D01-E227-13D4F72088D7}"/>
              </a:ext>
            </a:extLst>
          </p:cNvPr>
          <p:cNvSpPr/>
          <p:nvPr/>
        </p:nvSpPr>
        <p:spPr>
          <a:xfrm>
            <a:off x="7135543" y="3263110"/>
            <a:ext cx="89807" cy="8980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73B1E05A-36EE-687C-234E-978ABB30ED32}"/>
              </a:ext>
            </a:extLst>
          </p:cNvPr>
          <p:cNvSpPr/>
          <p:nvPr/>
        </p:nvSpPr>
        <p:spPr>
          <a:xfrm>
            <a:off x="6429638" y="3085334"/>
            <a:ext cx="89807" cy="8980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3B1C8C4-507B-6631-0DCF-27EAA349FC9F}"/>
              </a:ext>
            </a:extLst>
          </p:cNvPr>
          <p:cNvSpPr/>
          <p:nvPr/>
        </p:nvSpPr>
        <p:spPr>
          <a:xfrm>
            <a:off x="4740899" y="2046903"/>
            <a:ext cx="89807" cy="8980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C6A24ED-032A-1927-3F64-2804DB75BD7F}"/>
              </a:ext>
            </a:extLst>
          </p:cNvPr>
          <p:cNvSpPr/>
          <p:nvPr/>
        </p:nvSpPr>
        <p:spPr>
          <a:xfrm>
            <a:off x="4445930" y="1692941"/>
            <a:ext cx="89807" cy="8980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5C44FA9-C266-08DA-A97D-670C0981F235}"/>
              </a:ext>
            </a:extLst>
          </p:cNvPr>
          <p:cNvSpPr/>
          <p:nvPr/>
        </p:nvSpPr>
        <p:spPr>
          <a:xfrm>
            <a:off x="6096000" y="3573105"/>
            <a:ext cx="89807" cy="8980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B4D49B6-5103-28EB-6DFA-A6091599225E}"/>
              </a:ext>
            </a:extLst>
          </p:cNvPr>
          <p:cNvSpPr txBox="1"/>
          <p:nvPr/>
        </p:nvSpPr>
        <p:spPr>
          <a:xfrm>
            <a:off x="8509809" y="1270229"/>
            <a:ext cx="30672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Find the the closest points and and update the centroid</a:t>
            </a:r>
          </a:p>
          <a:p>
            <a:endParaRPr lang="en-US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Repeat the process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80B2EE66-C897-3409-9414-CB8F99A7F6A6}"/>
              </a:ext>
            </a:extLst>
          </p:cNvPr>
          <p:cNvSpPr/>
          <p:nvPr/>
        </p:nvSpPr>
        <p:spPr>
          <a:xfrm>
            <a:off x="3804834" y="1410346"/>
            <a:ext cx="1449091" cy="2252566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72EC18FD-0200-23E6-DABB-17D3B4EA49BE}"/>
              </a:ext>
            </a:extLst>
          </p:cNvPr>
          <p:cNvSpPr/>
          <p:nvPr/>
        </p:nvSpPr>
        <p:spPr>
          <a:xfrm>
            <a:off x="5966542" y="2648514"/>
            <a:ext cx="1449091" cy="1709938"/>
          </a:xfrm>
          <a:prstGeom prst="ellipse">
            <a:avLst/>
          </a:prstGeom>
          <a:noFill/>
          <a:ln w="38100">
            <a:solidFill>
              <a:srgbClr val="FFC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105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88E9E4-B09C-19C1-9742-2FAED8583F5D}"/>
              </a:ext>
            </a:extLst>
          </p:cNvPr>
          <p:cNvSpPr txBox="1">
            <a:spLocks/>
          </p:cNvSpPr>
          <p:nvPr/>
        </p:nvSpPr>
        <p:spPr>
          <a:xfrm>
            <a:off x="1316859" y="389852"/>
            <a:ext cx="9607395" cy="112471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b="1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K-Means Clustering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8EB4BC-54B2-3AC3-AAE2-13B000D99069}"/>
              </a:ext>
            </a:extLst>
          </p:cNvPr>
          <p:cNvSpPr txBox="1"/>
          <p:nvPr/>
        </p:nvSpPr>
        <p:spPr>
          <a:xfrm>
            <a:off x="917879" y="1514564"/>
            <a:ext cx="10603830" cy="1477328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set.seed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(123)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k_means_clustering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&lt;-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kmeans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mtcars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centers = 2)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print(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k_means_clustering$cluster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pic>
        <p:nvPicPr>
          <p:cNvPr id="5" name="Picture 4" descr="A picture containing text, receipt, white, algebra&#10;&#10;Description automatically generated">
            <a:extLst>
              <a:ext uri="{FF2B5EF4-FFF2-40B4-BE49-F238E27FC236}">
                <a16:creationId xmlns:a16="http://schemas.microsoft.com/office/drawing/2014/main" id="{456FAD1F-6871-98BE-8DB6-D4C254A1AF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879" y="3640623"/>
            <a:ext cx="10551837" cy="1994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545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D66CF3-8252-B29B-58E0-585C53B47E66}"/>
              </a:ext>
            </a:extLst>
          </p:cNvPr>
          <p:cNvSpPr txBox="1"/>
          <p:nvPr/>
        </p:nvSpPr>
        <p:spPr>
          <a:xfrm>
            <a:off x="1551070" y="366961"/>
            <a:ext cx="947567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Supervised Learning: Regression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5E7BCED-3868-538A-2244-B47FF1D881A4}"/>
              </a:ext>
            </a:extLst>
          </p:cNvPr>
          <p:cNvSpPr/>
          <p:nvPr/>
        </p:nvSpPr>
        <p:spPr>
          <a:xfrm>
            <a:off x="2488676" y="2439295"/>
            <a:ext cx="2196446" cy="298829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Weight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6DCBB91-B3D2-783F-9AE8-29722CD6D6B6}"/>
              </a:ext>
            </a:extLst>
          </p:cNvPr>
          <p:cNvSpPr/>
          <p:nvPr/>
        </p:nvSpPr>
        <p:spPr>
          <a:xfrm>
            <a:off x="7717068" y="2455101"/>
            <a:ext cx="2196446" cy="298829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MPG</a:t>
            </a:r>
          </a:p>
        </p:txBody>
      </p:sp>
      <p:pic>
        <p:nvPicPr>
          <p:cNvPr id="8" name="Graphic 7" descr="Car Mechanic with solid fill">
            <a:extLst>
              <a:ext uri="{FF2B5EF4-FFF2-40B4-BE49-F238E27FC236}">
                <a16:creationId xmlns:a16="http://schemas.microsoft.com/office/drawing/2014/main" id="{48736091-81FF-6606-F594-65C8F625FE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29699" y="3476242"/>
            <a:ext cx="914400" cy="914400"/>
          </a:xfrm>
          <a:prstGeom prst="rect">
            <a:avLst/>
          </a:prstGeom>
        </p:spPr>
      </p:pic>
      <p:pic>
        <p:nvPicPr>
          <p:cNvPr id="10" name="Graphic 9" descr="Car Wash with solid fill">
            <a:extLst>
              <a:ext uri="{FF2B5EF4-FFF2-40B4-BE49-F238E27FC236}">
                <a16:creationId xmlns:a16="http://schemas.microsoft.com/office/drawing/2014/main" id="{CB80912B-2FBF-F4D6-DF5F-6ECA7EBB9D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58091" y="3339445"/>
            <a:ext cx="914400" cy="914400"/>
          </a:xfrm>
          <a:prstGeom prst="rect">
            <a:avLst/>
          </a:prstGeom>
        </p:spPr>
      </p:pic>
      <p:sp>
        <p:nvSpPr>
          <p:cNvPr id="11" name="Notched Right Arrow 10">
            <a:extLst>
              <a:ext uri="{FF2B5EF4-FFF2-40B4-BE49-F238E27FC236}">
                <a16:creationId xmlns:a16="http://schemas.microsoft.com/office/drawing/2014/main" id="{59A19979-F720-A8CC-A5A2-0B8BB46A6C24}"/>
              </a:ext>
            </a:extLst>
          </p:cNvPr>
          <p:cNvSpPr/>
          <p:nvPr/>
        </p:nvSpPr>
        <p:spPr>
          <a:xfrm>
            <a:off x="5044569" y="3429000"/>
            <a:ext cx="2488676" cy="914400"/>
          </a:xfrm>
          <a:prstGeom prst="notched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7D6B34E-321E-070B-7719-44EC3C64D9A9}"/>
                  </a:ext>
                </a:extLst>
              </p:cNvPr>
              <p:cNvSpPr txBox="1"/>
              <p:nvPr/>
            </p:nvSpPr>
            <p:spPr>
              <a:xfrm>
                <a:off x="4254252" y="5671375"/>
                <a:ext cx="406931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𝑀𝑃𝐺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𝑊𝑒𝑖𝑔h𝑡</m:t>
                          </m:r>
                        </m:e>
                      </m:d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7D6B34E-321E-070B-7719-44EC3C64D9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4252" y="5671375"/>
                <a:ext cx="4069310" cy="584775"/>
              </a:xfrm>
              <a:prstGeom prst="rect">
                <a:avLst/>
              </a:prstGeom>
              <a:blipFill>
                <a:blip r:embed="rId6"/>
                <a:stretch>
                  <a:fillRect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7A52113B-8E5A-3A38-38E6-1A907723E1CC}"/>
              </a:ext>
            </a:extLst>
          </p:cNvPr>
          <p:cNvSpPr txBox="1"/>
          <p:nvPr/>
        </p:nvSpPr>
        <p:spPr>
          <a:xfrm>
            <a:off x="1955768" y="1492030"/>
            <a:ext cx="86662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Learning techniques to find a function to predict a </a:t>
            </a:r>
            <a:r>
              <a:rPr lang="en-US" b="1" u="sng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continuous response variable 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from a set of dependent variables</a:t>
            </a:r>
          </a:p>
        </p:txBody>
      </p:sp>
    </p:spTree>
    <p:extLst>
      <p:ext uri="{BB962C8B-B14F-4D97-AF65-F5344CB8AC3E}">
        <p14:creationId xmlns:p14="http://schemas.microsoft.com/office/powerpoint/2010/main" val="3995913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88E9E4-B09C-19C1-9742-2FAED8583F5D}"/>
              </a:ext>
            </a:extLst>
          </p:cNvPr>
          <p:cNvSpPr txBox="1">
            <a:spLocks/>
          </p:cNvSpPr>
          <p:nvPr/>
        </p:nvSpPr>
        <p:spPr>
          <a:xfrm>
            <a:off x="0" y="364452"/>
            <a:ext cx="4004441" cy="112471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b="1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Plot K-Means Clustering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8EB4BC-54B2-3AC3-AAE2-13B000D99069}"/>
              </a:ext>
            </a:extLst>
          </p:cNvPr>
          <p:cNvSpPr txBox="1"/>
          <p:nvPr/>
        </p:nvSpPr>
        <p:spPr>
          <a:xfrm>
            <a:off x="358524" y="2987764"/>
            <a:ext cx="4327776" cy="1200329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library(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factoextra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fviz_cluster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k_means_clustering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data =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mtcars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EFEB93-FC09-82A9-C085-2C2F7BC8F6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53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012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D66CF3-8252-B29B-58E0-585C53B47E66}"/>
              </a:ext>
            </a:extLst>
          </p:cNvPr>
          <p:cNvSpPr txBox="1"/>
          <p:nvPr/>
        </p:nvSpPr>
        <p:spPr>
          <a:xfrm>
            <a:off x="3449281" y="2998113"/>
            <a:ext cx="6659195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Hierarchical Clustering</a:t>
            </a:r>
          </a:p>
        </p:txBody>
      </p:sp>
    </p:spTree>
    <p:extLst>
      <p:ext uri="{BB962C8B-B14F-4D97-AF65-F5344CB8AC3E}">
        <p14:creationId xmlns:p14="http://schemas.microsoft.com/office/powerpoint/2010/main" val="2878670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FF59582-CD97-3EA0-BFD4-DA15ADD87891}"/>
              </a:ext>
            </a:extLst>
          </p:cNvPr>
          <p:cNvSpPr txBox="1"/>
          <p:nvPr/>
        </p:nvSpPr>
        <p:spPr>
          <a:xfrm>
            <a:off x="907368" y="211281"/>
            <a:ext cx="10603830" cy="1477328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library(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ggdendro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set.seed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(123)</a:t>
            </a:r>
          </a:p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mtcars_distance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dist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mtcars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method = '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euclidean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')</a:t>
            </a:r>
          </a:p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h_clustering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hclust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mtcars_distance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ggdendrogram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h_clustering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7EAD01B-EED4-E63C-7507-23CBCC51DA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3902" y="1851374"/>
            <a:ext cx="6713483" cy="4795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377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D390BF-E716-FFCD-CAF9-7E2B6AC5C3FF}"/>
              </a:ext>
            </a:extLst>
          </p:cNvPr>
          <p:cNvSpPr txBox="1">
            <a:spLocks/>
          </p:cNvSpPr>
          <p:nvPr/>
        </p:nvSpPr>
        <p:spPr>
          <a:xfrm>
            <a:off x="2027913" y="387741"/>
            <a:ext cx="9046335" cy="112471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b="1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0" dirty="0"/>
              <a:t>Hierarchical-Means Clustering based heatmaps are popular in analyzing gene expression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FBB802-D33D-7E5C-B9A3-D0C31F3917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587708"/>
            <a:ext cx="7772400" cy="4796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210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D66CF3-8252-B29B-58E0-585C53B47E66}"/>
              </a:ext>
            </a:extLst>
          </p:cNvPr>
          <p:cNvSpPr txBox="1"/>
          <p:nvPr/>
        </p:nvSpPr>
        <p:spPr>
          <a:xfrm>
            <a:off x="1221088" y="3187299"/>
            <a:ext cx="1071960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Principal Component Analysis Biplot</a:t>
            </a:r>
          </a:p>
        </p:txBody>
      </p:sp>
    </p:spTree>
    <p:extLst>
      <p:ext uri="{BB962C8B-B14F-4D97-AF65-F5344CB8AC3E}">
        <p14:creationId xmlns:p14="http://schemas.microsoft.com/office/powerpoint/2010/main" val="2370979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FF59582-CD97-3EA0-BFD4-DA15ADD87891}"/>
              </a:ext>
            </a:extLst>
          </p:cNvPr>
          <p:cNvSpPr txBox="1"/>
          <p:nvPr/>
        </p:nvSpPr>
        <p:spPr>
          <a:xfrm>
            <a:off x="907368" y="211281"/>
            <a:ext cx="10603830" cy="1477328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library(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FactoMineR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pca_mtcars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&lt;- PCA(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mtcars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 graph = FALSE)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fviz_pca_biplot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pca_mtcars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repel = TRUE)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A5E5244-23DD-B45F-DD31-B1A0FD10F6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0751" y="1944968"/>
            <a:ext cx="6490447" cy="463603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1048254-2A0C-B950-8850-272968CC4890}"/>
              </a:ext>
            </a:extLst>
          </p:cNvPr>
          <p:cNvSpPr txBox="1"/>
          <p:nvPr/>
        </p:nvSpPr>
        <p:spPr>
          <a:xfrm>
            <a:off x="0" y="5657671"/>
            <a:ext cx="4921624" cy="92333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PCA Biplot can be used to understand the correlation structure of the variables</a:t>
            </a:r>
          </a:p>
        </p:txBody>
      </p:sp>
    </p:spTree>
    <p:extLst>
      <p:ext uri="{BB962C8B-B14F-4D97-AF65-F5344CB8AC3E}">
        <p14:creationId xmlns:p14="http://schemas.microsoft.com/office/powerpoint/2010/main" val="887253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D66CF3-8252-B29B-58E0-585C53B47E66}"/>
              </a:ext>
            </a:extLst>
          </p:cNvPr>
          <p:cNvSpPr txBox="1"/>
          <p:nvPr/>
        </p:nvSpPr>
        <p:spPr>
          <a:xfrm>
            <a:off x="8780745" y="5889231"/>
            <a:ext cx="3296095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Thank you!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17574478-F6A3-D56F-64F9-98B6A7FB4E5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39716698"/>
              </p:ext>
            </p:extLst>
          </p:nvPr>
        </p:nvGraphicFramePr>
        <p:xfrm>
          <a:off x="239157" y="389728"/>
          <a:ext cx="6336456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32185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B709381-97D4-6AB1-E029-E1F29216ABA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876800" y="6233715"/>
            <a:ext cx="1312025" cy="365125"/>
          </a:xfrm>
        </p:spPr>
        <p:txBody>
          <a:bodyPr/>
          <a:lstStyle/>
          <a:p>
            <a:fld id="{401CF334-2D5C-4859-84A6-CA7E6E43FAEB}" type="slidenum">
              <a:rPr lang="en-US" smtClean="0"/>
              <a:t>7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5E7BCED-3868-538A-2244-B47FF1D881A4}"/>
              </a:ext>
            </a:extLst>
          </p:cNvPr>
          <p:cNvSpPr/>
          <p:nvPr/>
        </p:nvSpPr>
        <p:spPr>
          <a:xfrm>
            <a:off x="2488676" y="2439295"/>
            <a:ext cx="2196446" cy="298829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Cholesterol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6DCBB91-B3D2-783F-9AE8-29722CD6D6B6}"/>
              </a:ext>
            </a:extLst>
          </p:cNvPr>
          <p:cNvSpPr/>
          <p:nvPr/>
        </p:nvSpPr>
        <p:spPr>
          <a:xfrm>
            <a:off x="7717067" y="2455101"/>
            <a:ext cx="2958850" cy="298829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Get a Heart Disease or Not</a:t>
            </a:r>
          </a:p>
        </p:txBody>
      </p:sp>
      <p:sp>
        <p:nvSpPr>
          <p:cNvPr id="11" name="Notched Right Arrow 10">
            <a:extLst>
              <a:ext uri="{FF2B5EF4-FFF2-40B4-BE49-F238E27FC236}">
                <a16:creationId xmlns:a16="http://schemas.microsoft.com/office/drawing/2014/main" id="{59A19979-F720-A8CC-A5A2-0B8BB46A6C24}"/>
              </a:ext>
            </a:extLst>
          </p:cNvPr>
          <p:cNvSpPr/>
          <p:nvPr/>
        </p:nvSpPr>
        <p:spPr>
          <a:xfrm>
            <a:off x="5044569" y="3429000"/>
            <a:ext cx="2488676" cy="914400"/>
          </a:xfrm>
          <a:prstGeom prst="notched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Cholesterol Icon 2131175">
            <a:extLst>
              <a:ext uri="{FF2B5EF4-FFF2-40B4-BE49-F238E27FC236}">
                <a16:creationId xmlns:a16="http://schemas.microsoft.com/office/drawing/2014/main" id="{9BA216F4-9672-D51B-FF4E-CCFF0D695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1814" y="3181511"/>
            <a:ext cx="1807932" cy="1807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eart disease Icon 1250198">
            <a:extLst>
              <a:ext uri="{FF2B5EF4-FFF2-40B4-BE49-F238E27FC236}">
                <a16:creationId xmlns:a16="http://schemas.microsoft.com/office/drawing/2014/main" id="{B68B9FFF-B823-AF24-027E-8117639BB2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6821" y="3052059"/>
            <a:ext cx="2391339" cy="2391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52975D9-EC6D-1F47-8E61-B909938DE4B6}"/>
              </a:ext>
            </a:extLst>
          </p:cNvPr>
          <p:cNvSpPr txBox="1"/>
          <p:nvPr/>
        </p:nvSpPr>
        <p:spPr>
          <a:xfrm>
            <a:off x="1551070" y="366961"/>
            <a:ext cx="10176184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Supervised Learning: Classification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BDD6724-3C7F-C021-2AE6-D6855F2A1145}"/>
              </a:ext>
            </a:extLst>
          </p:cNvPr>
          <p:cNvSpPr txBox="1"/>
          <p:nvPr/>
        </p:nvSpPr>
        <p:spPr>
          <a:xfrm>
            <a:off x="1955768" y="1492030"/>
            <a:ext cx="86662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Learning techniques to find a function to predict a </a:t>
            </a:r>
            <a:r>
              <a:rPr lang="en-US" b="1" u="sng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categorical response variable 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from a set of dependent variables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1BDD443-E972-3AAD-FC02-26021F0E3347}"/>
                  </a:ext>
                </a:extLst>
              </p:cNvPr>
              <p:cNvSpPr txBox="1"/>
              <p:nvPr/>
            </p:nvSpPr>
            <p:spPr>
              <a:xfrm>
                <a:off x="1013963" y="5764520"/>
                <a:ext cx="10549886" cy="6321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dirty="0" smtClean="0"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latin typeface="Roboto" panose="02000000000000000000" pitchFamily="2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  <m:t>Heart</m:t>
                          </m:r>
                          <m:r>
                            <m:rPr>
                              <m:nor/>
                            </m:rPr>
                            <a:rPr lang="en-US" sz="3200" dirty="0">
                              <a:latin typeface="Roboto" panose="02000000000000000000" pitchFamily="2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3200" dirty="0">
                              <a:latin typeface="Roboto" panose="02000000000000000000" pitchFamily="2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  <m:t>Disease</m:t>
                          </m:r>
                        </m:e>
                        <m:sub>
                          <m:r>
                            <a:rPr lang="en-US" sz="3200" b="0" i="1" dirty="0" smtClean="0"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  <m:t>(</m:t>
                          </m:r>
                          <m:r>
                            <a:rPr lang="en-US" sz="3200" b="0" i="1" dirty="0" smtClean="0"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  <m:t>𝑌𝑒𝑠</m:t>
                          </m:r>
                          <m:r>
                            <a:rPr lang="en-US" sz="3200" i="1" dirty="0"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  <m:t> </m:t>
                          </m:r>
                          <m:r>
                            <a:rPr lang="en-US" sz="3200" i="1" dirty="0"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  <m:t>𝑜𝑟</m:t>
                          </m:r>
                          <m:r>
                            <a:rPr lang="en-US" sz="3200" i="1" dirty="0"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  <m:t> </m:t>
                          </m:r>
                          <m:r>
                            <a:rPr lang="en-US" sz="3200" i="1" dirty="0"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  <m:t>𝑁𝑜</m:t>
                          </m:r>
                          <m:r>
                            <a:rPr lang="en-US" sz="3200" i="1" dirty="0"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  <m:t>)</m:t>
                          </m:r>
                        </m:sub>
                      </m:sSub>
                      <m:r>
                        <a:rPr lang="en-US" sz="3200" i="1" dirty="0" smtClean="0"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m:t> </m:t>
                      </m:r>
                      <m:r>
                        <a:rPr lang="en-US" sz="3200" b="0" i="1" dirty="0" smtClean="0"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m:t>=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latin typeface="Roboto" panose="02000000000000000000" pitchFamily="2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  <m:t>Cholesterol</m:t>
                          </m:r>
                          <m:r>
                            <m:rPr>
                              <m:nor/>
                            </m:rPr>
                            <a:rPr lang="en-US" sz="3200" dirty="0">
                              <a:latin typeface="Roboto" panose="02000000000000000000" pitchFamily="2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3200" dirty="0">
                              <a:latin typeface="Roboto" panose="02000000000000000000" pitchFamily="2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  <m:t>Level</m:t>
                          </m:r>
                        </m:e>
                      </m:d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1BDD443-E972-3AAD-FC02-26021F0E33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3963" y="5764520"/>
                <a:ext cx="10549886" cy="632161"/>
              </a:xfrm>
              <a:prstGeom prst="rect">
                <a:avLst/>
              </a:prstGeom>
              <a:blipFill>
                <a:blip r:embed="rId4"/>
                <a:stretch>
                  <a:fillRect t="-10000" b="-1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72485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D66CF3-8252-B29B-58E0-585C53B47E66}"/>
              </a:ext>
            </a:extLst>
          </p:cNvPr>
          <p:cNvSpPr txBox="1"/>
          <p:nvPr/>
        </p:nvSpPr>
        <p:spPr>
          <a:xfrm>
            <a:off x="4409480" y="2998113"/>
            <a:ext cx="337303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Regression</a:t>
            </a:r>
          </a:p>
        </p:txBody>
      </p:sp>
    </p:spTree>
    <p:extLst>
      <p:ext uri="{BB962C8B-B14F-4D97-AF65-F5344CB8AC3E}">
        <p14:creationId xmlns:p14="http://schemas.microsoft.com/office/powerpoint/2010/main" val="348863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D66CF3-8252-B29B-58E0-585C53B47E66}"/>
              </a:ext>
            </a:extLst>
          </p:cNvPr>
          <p:cNvSpPr txBox="1"/>
          <p:nvPr/>
        </p:nvSpPr>
        <p:spPr>
          <a:xfrm>
            <a:off x="3449281" y="2998113"/>
            <a:ext cx="5293437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Linear Regression</a:t>
            </a:r>
          </a:p>
        </p:txBody>
      </p:sp>
    </p:spTree>
    <p:extLst>
      <p:ext uri="{BB962C8B-B14F-4D97-AF65-F5344CB8AC3E}">
        <p14:creationId xmlns:p14="http://schemas.microsoft.com/office/powerpoint/2010/main" val="1492390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Retrospect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Arial-Times New Roman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Times New Roman" panose="02020603050405020304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ppt/theme/theme2.xml><?xml version="1.0" encoding="utf-8"?>
<a:theme xmlns:a="http://schemas.openxmlformats.org/drawingml/2006/main" name="Office Theme">
  <a:themeElements>
    <a:clrScheme name="Aspect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Century Gothic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Horizon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hade val="100000"/>
                <a:satMod val="100000"/>
              </a:schemeClr>
            </a:gs>
            <a:gs pos="100000">
              <a:schemeClr val="phClr">
                <a:tint val="61000"/>
                <a:alpha val="100000"/>
                <a:satMod val="18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</a:schemeClr>
            </a:gs>
            <a:gs pos="100000">
              <a:schemeClr val="phClr">
                <a:tint val="90000"/>
                <a:alpha val="100000"/>
                <a:satMod val="18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5240" cap="flat" cmpd="sng" algn="ctr">
          <a:solidFill>
            <a:schemeClr val="phClr">
              <a:tint val="25000"/>
              <a:alpha val="25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21590" dir="5400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prstMaterial="flat">
            <a:bevelT w="28575" h="41275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Aspect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Century Gothic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Horizon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hade val="100000"/>
                <a:satMod val="100000"/>
              </a:schemeClr>
            </a:gs>
            <a:gs pos="100000">
              <a:schemeClr val="phClr">
                <a:tint val="61000"/>
                <a:alpha val="100000"/>
                <a:satMod val="18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</a:schemeClr>
            </a:gs>
            <a:gs pos="100000">
              <a:schemeClr val="phClr">
                <a:tint val="90000"/>
                <a:alpha val="100000"/>
                <a:satMod val="18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5240" cap="flat" cmpd="sng" algn="ctr">
          <a:solidFill>
            <a:schemeClr val="phClr">
              <a:tint val="25000"/>
              <a:alpha val="25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21590" dir="5400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prstMaterial="flat">
            <a:bevelT w="28575" h="41275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34A85ECD302824C87822750FC4C7968" ma:contentTypeVersion="15" ma:contentTypeDescription="Create a new document." ma:contentTypeScope="" ma:versionID="3721caa7240983f1632b6b2e49609400">
  <xsd:schema xmlns:xsd="http://www.w3.org/2001/XMLSchema" xmlns:xs="http://www.w3.org/2001/XMLSchema" xmlns:p="http://schemas.microsoft.com/office/2006/metadata/properties" xmlns:ns1="http://schemas.microsoft.com/sharepoint/v3" xmlns:ns3="1d262286-4767-4d8f-bee8-cf15ba4857f4" xmlns:ns4="016736bd-b369-487b-a611-27403830b36a" targetNamespace="http://schemas.microsoft.com/office/2006/metadata/properties" ma:root="true" ma:fieldsID="f829e09888e83c340a0bd122d0238c8f" ns1:_="" ns3:_="" ns4:_="">
    <xsd:import namespace="http://schemas.microsoft.com/sharepoint/v3"/>
    <xsd:import namespace="1d262286-4767-4d8f-bee8-cf15ba4857f4"/>
    <xsd:import namespace="016736bd-b369-487b-a611-27403830b36a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MediaServiceAutoTags" minOccurs="0"/>
                <xsd:element ref="ns4:MediaServiceOCR" minOccurs="0"/>
                <xsd:element ref="ns4:MediaServiceLocation" minOccurs="0"/>
                <xsd:element ref="ns1:_ip_UnifiedCompliancePolicyProperties" minOccurs="0"/>
                <xsd:element ref="ns1:_ip_UnifiedCompliancePolicyUIAction" minOccurs="0"/>
                <xsd:element ref="ns4:MediaServiceGenerationTime" minOccurs="0"/>
                <xsd:element ref="ns4:MediaServiceEventHashCode" minOccurs="0"/>
                <xsd:element ref="ns4:MediaServiceAutoKeyPoints" minOccurs="0"/>
                <xsd:element ref="ns4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7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8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d262286-4767-4d8f-bee8-cf15ba4857f4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description="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16736bd-b369-487b-a611-27403830b36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4" nillable="true" ma:displayName="MediaServiceAutoTags" ma:internalName="MediaServiceAutoTags" ma:readOnly="true">
      <xsd:simpleType>
        <xsd:restriction base="dms:Text"/>
      </xsd:simpleType>
    </xsd:element>
    <xsd:element name="MediaServiceOCR" ma:index="15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6" nillable="true" ma:displayName="MediaServiceLocation" ma:internalName="MediaServiceLocation" ma:readOnly="true">
      <xsd:simpleType>
        <xsd:restriction base="dms:Text"/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21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2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CF7E4315-A20C-4D91-81CC-BCA78D069D6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4FCE2F6-9076-4F03-B3F7-72108B5430A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1d262286-4767-4d8f-bee8-cf15ba4857f4"/>
    <ds:schemaRef ds:uri="016736bd-b369-487b-a611-27403830b36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144B88D-6F94-45B4-B6B2-526A7F9838E9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1993</Words>
  <Application>Microsoft Macintosh PowerPoint</Application>
  <PresentationFormat>Widescreen</PresentationFormat>
  <Paragraphs>469</Paragraphs>
  <Slides>66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75" baseType="lpstr">
      <vt:lpstr>Arial</vt:lpstr>
      <vt:lpstr>Calibri</vt:lpstr>
      <vt:lpstr>Cambria Math</vt:lpstr>
      <vt:lpstr>Century Gothic</vt:lpstr>
      <vt:lpstr>Consolas</vt:lpstr>
      <vt:lpstr>Helvetica Neue</vt:lpstr>
      <vt:lpstr>Roboto</vt:lpstr>
      <vt:lpstr>Times New Roman</vt:lpstr>
      <vt:lpstr>Retrospect</vt:lpstr>
      <vt:lpstr>    Session 2 (DAY 2)  Statistical and Machine Learning Models  Workshop on Quantitative Literacy and Statistics </vt:lpstr>
      <vt:lpstr>    Session 2: Part 1  Supervised Learning  Workshop on Quantitative Literacy and Statistics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  Session 2: Part 2  Unsupervised Learning  Workshop on Quantitative Literacy and Statistics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2019-08-17T16:38:28Z</dcterms:created>
  <dcterms:modified xsi:type="dcterms:W3CDTF">2023-12-16T18:18:06Z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0x010100434A85ECD302824C87822750FC4C7968</vt:lpwstr>
  </property>
</Properties>
</file>